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694" r:id="rId2"/>
    <p:sldMasterId id="2147483672" r:id="rId3"/>
    <p:sldMasterId id="2147483706" r:id="rId4"/>
    <p:sldMasterId id="2147483717" r:id="rId5"/>
  </p:sldMasterIdLst>
  <p:notesMasterIdLst>
    <p:notesMasterId r:id="rId73"/>
  </p:notesMasterIdLst>
  <p:sldIdLst>
    <p:sldId id="325" r:id="rId6"/>
    <p:sldId id="327" r:id="rId7"/>
    <p:sldId id="328" r:id="rId8"/>
    <p:sldId id="329" r:id="rId9"/>
    <p:sldId id="330" r:id="rId10"/>
    <p:sldId id="390" r:id="rId11"/>
    <p:sldId id="331" r:id="rId12"/>
    <p:sldId id="332" r:id="rId13"/>
    <p:sldId id="333" r:id="rId14"/>
    <p:sldId id="334" r:id="rId15"/>
    <p:sldId id="391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92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2" r:id="rId44"/>
    <p:sldId id="361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93" r:id="rId53"/>
    <p:sldId id="394" r:id="rId54"/>
    <p:sldId id="395" r:id="rId55"/>
    <p:sldId id="396" r:id="rId56"/>
    <p:sldId id="370" r:id="rId57"/>
    <p:sldId id="371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89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95" d="100"/>
          <a:sy n="95" d="100"/>
        </p:scale>
        <p:origin x="15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-387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Pankhania" userId="abd1df1822ecfa4a" providerId="LiveId" clId="{C505F920-ACB7-4304-BF1F-E261749F3487}"/>
    <pc:docChg chg="modSld">
      <pc:chgData name="Dhruv Pankhania" userId="abd1df1822ecfa4a" providerId="LiveId" clId="{C505F920-ACB7-4304-BF1F-E261749F3487}" dt="2025-03-05T08:22:45.246" v="0" actId="1038"/>
      <pc:docMkLst>
        <pc:docMk/>
      </pc:docMkLst>
      <pc:sldChg chg="modSp mod">
        <pc:chgData name="Dhruv Pankhania" userId="abd1df1822ecfa4a" providerId="LiveId" clId="{C505F920-ACB7-4304-BF1F-E261749F3487}" dt="2025-03-05T08:22:45.246" v="0" actId="1038"/>
        <pc:sldMkLst>
          <pc:docMk/>
          <pc:sldMk cId="1337051537" sldId="333"/>
        </pc:sldMkLst>
        <pc:picChg chg="mod">
          <ac:chgData name="Dhruv Pankhania" userId="abd1df1822ecfa4a" providerId="LiveId" clId="{C505F920-ACB7-4304-BF1F-E261749F3487}" dt="2025-03-05T08:22:45.246" v="0" actId="1038"/>
          <ac:picMkLst>
            <pc:docMk/>
            <pc:sldMk cId="1337051537" sldId="333"/>
            <ac:picMk id="4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10.9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11889 14235,'17'-18,"1"18,17 0,0 0,18 0,0 0,-35 0,35 0,-18 0,-17 0,-1 0,1 0,0 0,-1 0,19 0,-19 0,1 0,0 0,-1 0,1 0,-1 0,1 0,17 0,-17 0,0 0,-1 35,1-35,0 0,-1 0,1 0,35 0,-18 18,0-18,1 0,-19 0,54 18,-18-18,-36 0,36 17,-17-17,-19 0,18 0,-17 0,0 0,17 0,-17 0,-1 18,1-18,0 0,17 17,-18-17,19 0,-1 0,18 0,-35 0,-1 0,1 0,17 18,-17-18,-1 0,19 0,-19 0,19 18,17-18,-18 0,18 0,-18 0,36 35,-36-35,18 0,-18 0,18 0,-18 0,18 0,18 0,-36 0,36 0,-54 0,54 0,-18 0,17 0,18 0,18 0,-71 0,71 0,-53 0,18 0,-1 0,-17 0,-17 0,16 0,-16 0,34 0,1 0,-36 0,18 0,-35 0,-1 0,19 0,-19 0,1 0,0 0,-1 0,1 0,-1 0,1 0,17 0,1 18,-19-1,1-17,0 0,-1 18,1-18,-1 18,-17-1,18-17,0 18,-1-1,-34-17,-1 0,-17 0,0 0,17 0,-17 0,17 0,0 18,1 0,17-1,-18-17,0 0,1 0,-1 0,-17 0,17 0,-35 18,36-18,-1 0,-35 0,35 0,1 0,-36 18,35-18,1 0,-19 35,19-35,-1 0,0 0,1 0,-1 0,1 0,-1 0,-17 0,17 18,0-18,-17 0,17 0,-17 17,0-17,17 0,-17 18,17-18,1 0,-1 0,0 0,-17 0,17 0,1 0,-1 17,1-17,-19 0,-17 0,36 0,-19 18,1-18,0 0,17 0,-17 0,17 0,1 0,-19 0,19 0,-18 0,17 0,-35 18,0-18,35 0,1 17,-19-17,-34 0,52 0,-52 18,34 0,1-18,18 0,-54 17,18-17,18 0,0 36,17-36,-53 0,54 0,-1 0,0 0,1 0,-1 0,-17 0,0 0,-1 35,19-35,-19 0,1 0,17 0,-34 18,34-18,0 0,-17 0,17 0,1 0,-19 0,1 0,18 0,-1 0,0 0,1 0,-1 0,-17 0,17 0,0 0,-17 0,17 0,1 0,-36 0,35 0,1 0,-19 0,1 0,17 0,-17 0,0 0,0 0,-1 0,19 0,-19 0,-16 0,16 0,1 0,17 0,-17 0,17 0,-17-18,17 18,1 0,-1 0,1-18,-1 18,0 0,-17-35,0 17,-1 1,1-1,18 18,-1-18,0 1,1-19,-36 19,35-1,0 1,1-1,-1 18,18-35,0 17,-17 0,17 1,0-19,0 19,0-1,0 1,0-1,0 0,0 1,0-19,0 19,0-1,0 0,0-17,0 0,0 17,17-35,1 53,-18-17,35-1,-17-17,-1 17,19 18,-19 0,1 0,0 0,-1 0,18 0,-17 0,17 0,-17 0,0 0,-1 0,1 0,0 0,-1 0,1 0,35 0,-36 0,19 0,-19 0,1 0,35 0,-35 0,-1 18,18-18,36 0,-18 17,-18-17,0 0,1 0,-19 0,36 18,-35-18,17 0,-17 0,-1 0,19 0,-19 0,19 35,-1-35,-17 0,17 0,0 0,-17 0,-1 0,19 0,-19 0,1 0,0 0,35 0,-36 0,18 0,-17 0,0 0,35 0,-36 0,1 0,35 0,-18 0,0 0,-17 0,17 0,1 0,-19 0,1 0,17 0,-17 0,-1 0,19 0,-1 0,-17 0,52 18,-52-18,35 0,-18 0,0 0,18 0,0 0,-18 0,18 0,-35 0,35 0,-18 0,18 0,-35 0,17 0,18 0,-18 0,18 0,-18 0,18 0,35 0,-52 0,17 0,-36 0,1 0,17 0,-17 0,0 0,17 0,-18 0,1 0,0 0,35 0,-36 0,36 0,-35 0,-1 0,36 0,-35 0,0 0,-1 0,1 0,0 0,-1 0,18 0,-17 0,0 0,17 0,-17 0,-1 0,1 0,17 0,-17 0,0 0,17 18,-18-18,19 0,-19 17,1 1,0-18,-1 18,19-18,-19 0,1 0,17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5:58.7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23477 5027,'53'0,"-17"18,34-18,-35 0,71 0,-53 0,18 0,-36 0,71 0,-53 0,17 0,1 0,35 0,-36 0,18 0,18 0,-70 0,34 0,18 0,-35 0,35 0,-35 0,0 0,0 0,35 0,-35 0,18 0,17 0,-17 0,-36 0,18 0,-18 0,-17 0,35 0,-36 0,1 0,17 0,0 0,1 0,-1 0,-17 0,35 0,-18 0,0 0,-17 0,-1 0,19 0,-1 0,-17 0,17 0,0 0,-17 0,52 0,-17 0,-17 17,16-17,-16 0,17 0,-36 0,19 0,-1 0,0 0,36 0,-36 0,0 0,0 0,18 0,-17 0,34 0,-52 0,70 0,-35 0,-18 0,18 0,-35 0,-1 0,1 0,17 0,1 0,-1 0,-17 0,-1 0,1 0,17 0,-17 0,-1 0,19 0,-19 0,1 0,35 0,-35 0,-1 0,18 0,-17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6:04.9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15699 7056,'35'0,"35"0,-34 0,34 0,18 0,18 0,-35 0,-1 0,1 0,17 0,-53 0,36 0,-18 0,-18-18,18 18,-35 0,-1 0,1 0,17-18,-17 18,0 0,17 0,0-17,-17 17,35 0,-36 0,36 0,-17 0,16 0,-34 0,0 0,17 0,-17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6:28.7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6897 8184,'17'18,"54"-18,0 0,17 0,-53 0,18 0,0 0,-18 0,-17 0,-1 0,1 0,35 35,-35-35,17 0,0 0,-17 0,35 0,-36 0,19 0,-1 0,18 0,-36 0,19 0,-1 0,0 0,-17 0,35 0,-35 0,-1 0,18 0,-17 0,0 0,-1 18,1-18,17 0,53 0,-17 0,-36 0,71 0,0 0,-18 0,18 0,-35 0,34 0,-16 0,16 0,-69 0,17 0,0 0,-1 0,-34 0,0 0,17 0,-17 0,-1 0,19 0,-19 0,1 0,-1 0,19 0,-19 0,36 0,-35 0,0 0,34 0,-34 0,0 0,17 0,0 0,-17 0,17 0,-17 0,0 0,-1 0,18 0,-17 0,0 0,-1 0,1 0,0 0,-1 0,19 0,-19 0,1 0,17 0,-17 0,-1 0,1 0,0 0,-18-18,0 1,0-19,-18 19,0 17,18-18,0-17,0 0,0 17,0 0,-17 18,-19 0,19 0,-1 0,1 0,-36 0,35 0,-17 0,17 0,0 0,1 0,-18 0,-1 0,1 0,17 0,1 0,-1 0,-35 0,35 0,-17 0,18 0,-1 0,-35 0,35 0,1 0,-19 0,19 0,-18 0,-1 0,1 18,17 0,-17-18,0 0,0 0,-1 0,19 0,-19 0,-17 17,0-17,18 0,-18 0,36 0,-36 0,17 0,-16 0,16 0,19 0,-19 0,19 0,-1 0,-17 0,17 0,1 0,-1 0,-17 0,17 0,0 0,-17 0,0 0,-18 0,-18 0,1 0,17 0,18 0,17 0,-17 0,17 0,0 0,-35 0,36 0,-1 0,-17 0,17 0,-17 0,-18 0,35 0,-17 0,0 0,-36 0,36 0,-18 0,18 0,0 0,17 0,0 0,1 0,-36 0,35 0,-17 0,17 0,1 0,-1 0,-17 0,17 0,-35 0,35 0,1 0,-1 0,-17 0,17 0,1 0,-1 18,0-18,1 0,-1 18,0 17,1-35,-1 17,18-34,0-1,0-17,0 17,0 1,0-19,0 19,0-1,0 0,0-17,18 35,35 0,35 0,18 0,-36 0,1 0,-18 0,-18 0,18 0,-18 0,0 0,-17 0,35 0,-35 0,-1 0,19 0,-1 0,-18 0,1 0,17 0,-17 0,35 0,-35 0,-1 0,36 0,-35 0,-1 0,19 0,-1 0,-17 0,17 0,0 0,18 0,-18 0,-17 0,35 0,-35 0,17 0,0 0,36 0,-54 0,54 0,-36 0,18 0,-18 0,36 0,17 0,-53 0,36 0,-36 0,18 0,35 0,-52 0,17 0,-36 0,1 0,52 0,-52 0,17 0,-17 0,0 0,34 0,-34-17,0 17,-1 0,1 0,0 0,-1 0,1 0,17 0,-17 0,-1 0,19 0,-19 0,1 0,0 0,35 0,-36 0,1 0,0 0,-1 0,1 0,35 0,-36 0,1 0,17 0,-17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6:41.3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14817 8149,'35'0,"-17"0,-1 0,36 0,-18 0,18 0,-17 0,-1 0,-17 0,17 0,0 0,0 0,-17 0,0 0,-1 0,1 0,0 0,17 0,-18 0,1 0,17 0,-17 0,0 0,-1 0,1 0,0 0,-1 0,1 0,17 0,0 0,-17 0,0 0,-1 0,1 0,0 0,35 0,-36 0,36 0,-35 0,35 0,-36 0,1 0,35 0,-36 0,1 0,17 0,-17 0,0 0,-1 0,19 0,-19 0,1 0,17 0,-17 0,17 0,0 0,-17 0,0 0,-1 0,1 0,0 0,-1 0,1 0,-1 0,1 0,0 0,-1 0,19 0,-19 0,1 0,17 0,-17 0,-1 0,1 0,0 0,17 0,-17 0,17 0,-17 0,-1 0,1 0,0 0,-1 0,1 0,-1 0,19 0,-19 0,1 0,17 0,1 0,-19 0,36 0,-18 0,18 0,-17 0,34 0,-52 0,35 0,-18 0,0 0,1 0,16 0,1 0,0 0,0-17,18 17,-18 0,-18-18,53 18,-53 0,36-53,17 53,-53 0,36 0,17 0,-17-18,-36 18,53-17,-17 17,-54 0,19-18,-1 18,-17 0,-1 0,1 0,0 0,-1 0,1 0,-1 0,19 0,-19 0,1 0,17 0,1-18,-19 1,18 17,-17 0,0 0,17 0,-17 0,-1 0,1 0,17 0,0 0,18 0,-35 0,0 0,17 0,0 0,-17 0,0 0,-1 0,1 0,-1 0,19 0,-19 0,1 0,17 0,-17 0,17 17,0-17,-17 0,0 0,17 0,-17 0,-1 0,19 53,-19-53,1 0,-1 18,-17 0,0-1,0 1,0 0,0-1,0 18,0-17,0 0,0 35,0-36,0 1,0 17,0-17,-17-18,-1 0,1 0,-1 0,0 0,1 0,-1 0,0 0,1 0,-1 0,-35 0,36 0,-1 0,-17 0,17 0,0 0,1 0,-19 0,-16-18,34 18,0 0,1 0,-1 0,-17 0,17 0,0 0,-17 0,0 0,17 0,1-35,-19 17,19 18,-1 0,0 0,1 0,-19 0,1 0,18 0,-1 0,0 0,1 0,-19 0,19 0,-36 0,35 0,1 0,-19 0,19 0,-1 0,-17 0,17 0,0 0,1 0,-1 0,0 0,-17 0,0 0,17 0,1 0,-36 0,17 0,1 0,0 0,17 0,-35 0,36 0,-19 0,19 0,-1 0,1 0,-19 0,19 0,-1 0,-17 0,17 0,0 0,1 0,-1 0,0 0,1 0,-1 0,-17 0,17 0,1 0,-19 0,19 0,-1 0,0 0,-17 0,18 0,-1 0,-17 0,17 0,0 0,-17 0,17 0,1 0,-1 0,-17 0,17 0,1 0,-19 0,19 0,-1 0,0 0,1 0,-1 0,0 0,1 0,-18 0,17 0,0 0,-35 0,36 0,-1 0,-35 0,36 0,-36 0,35 0,0 0,-17 0,17 0,1 0,-18 0,17 0,0 0,1 0,-19 0,1 0,0 0,17 0,0 0,1 0,-18 0,-1 0,1 0,17 0,1 0,-1 0,-17 0,17 0,1 0,-19 0,19 0,-1 0,-17 0,-1 0,19 0,-18 0,-1 0,19 0,-1 0,0 0,-17 0,0 0,17 0,0 0,1 0,-1 0,1 0,-1 0,0 0,-17 0,17 0,1 0,-19 0,19 0,-1 0,1 0,-19 0,1 0,-18 0,35 0,1 0,-18 0,17 0,0 0,-17 0,17 0,1 0,-1 0,-17 0,17 0,0 0,-17 0,18 0,-1 0,0 0,1 0,-1 0,0 0,1 0,-19 0,19 0,-1 0,-17 0,17 0,1 0,-1 0,-17 0,17 0,0 0,-17 0,18 0,-1 0,0 0,1 0,-1 0,0-35,18 0,0 17,0 0,0 1,0-1,0 1,0-1,0 0,0-17,0 17,0 1,0-19,0 19,0-1,0 1,36 17,17 0,-18 0,18 0,-18 0,0 0,-17 0,0 0,17 0,-18 0,1 0,17 0,1 0,-19 0,19 0,-19 0,18 0,-17 17,0-17,-1 0,1 0,17 0,-17 0,0 0,-1 0,1 0,0 0,-1 0,1 0,17 0,-17 0,-1 0,19 0,-19 0,19 0,-1 0,0 18,-17-18,-1 0,1 0,17 0,1 0,-1 17,-18-17,19 0,-1 0,18 0,-18 0,18 0,-35 0,35 0,-18 0,18 0,-18 0,18 0,-35 0,17 0,18 0,-18 0,53 0,-35 0,-17 0,34 0,-35 0,54 0,-36 0,-18 0,18 0,-36 0,19 0,17 0,-18 0,18 0,-18 0,0 0,1 0,17 0,-36 0,18 0,18 0,-35 0,0 0,-1 0,1 0,0 0,-1 0,18 0,1 0,-19 0,1 0,0 0,-1 0,1 0,17 0,-17 0,35 0,-36 0,1 0,0 0,17 0,0 0,-17 0,17 0,0 0,1 0,-1 0,18 0,-18 0,18 0,-18 0,36 0,-18 0,0 0,-18 0,18 0,-18 0,1 0,-19 0,1 0,-1 0,1 0,0 0,-1 0,1 0,17 0,-17 0,0 0,34 0,-16 0,-1 0,-17 0,-1 0,36 0,-35 0,-1 0,36 0,-35 0,0 0,17 0,-17 0,-1 0,19 0,-19 0,1 0,17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7:15.3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2681 12471,'18'0,"-1"0,36 0,-17 0,17 0,-18 0,18 0,0 0,-18 0,0 0,-17 0,52 0,-17 17,0-17,18 0,-1 18,-34-18,17 0,35 0,-35 0,17 0,1 18,-36-18,36 53,-1-53,-17 0,-18 17,36-17,-1 0,-17 0,18 0,17 0,-17 0,-1 0,1 0,-18 0,-18 0,18 0,17 0,-17 18,18-18,-36 0,53 0,-17 0,-18 0,35 0,-35 0,0 0,35 0,-35 0,-18 0,18 0,0 0,18 0,34 0,-87 0,88 0,-18 0,-17 0,-36 0,18 0,35 0,-70 0,17 0,18 0,17 0,-34 0,17 0,17 0,-34 0,-1 0,18 0,17 17,1-17,-1 0,1 0,-1 0,-17 0,18 0,-36 0,36 0,-18 0,17 0,-17 0,18 0,-1 0,36 0,-18 0,36 0,-18 0,35 0,-18 0,-17 0,0 0,-53 0,35 0,-53 0,36 0,-36 0,53 0,-35 0,-18 0,71 0,-53 0,0 0,35 0,-17 0,35 0,-36 0,18 0,-17 0,17 0,-17 0,17 0,-35 0,0 0,-18 0,18 0,-35 0,-1 0,36 0,-18 0,1 0,17 0,-18 0,0 0,-17 0,35 0,-18 0,0 0,-17 0,0 0,35 0,-18 18,0 0,-17-18,17 0,0 0,-17 0,0 0,17 0,-18 0,1 0,0 0,-1 0,1 0,0 0,-1 0,19 0,-1 17,35-17,-34 18,34-18,-52 0,17 0,-17 0,-1 18,1-18,0 0,-1 0,1 0,0 0,17 0,-17 0,-1 0,18 0,-17 0,0 0,-1 0,19 0,-19 0,19 35,-19-35,1 0,0 0,-1 0,1 0,-1 0,1 18,0-18,17 0,-17 0,-1 0,1 17,17-17,-17 0,-1 0,19 0,-1 0,18 18,-35-18,-1 0,18 0,-17 0,0 0,-1 0,1 0,17 17,-17 1,17-18,-17 0,0 0,34 0,-34 0,0 0,17 0,-17 0,-1 0,36 0,-18 0,18 0,-35 0,17 0,18 0,-18 0,18 0,-17 0,17 0,-18 0,0 0,-17 0,-1 0,1 0,0 0,-1 0,1 0,0 0,17 0,-17 0,-1 0,18 0,-17 0,0 0,-1 0,1 0,0 0,-1 0,1 0,17 0,-17 0,-1 0,19 0,-1 0,-17-18,-18-17,17 18,-17-1,18 0,0 1,-1-1,-17 0,0 1,18-36,35 18,-53 17,0 0,17 1,1-1,17-17,-35 17,0 0,-17 18,-1 0,0 0,1 0,-36 0,35 0,-17 0,0 0,-1 0,1 0,0 0,17 0,-17 0,17 0,1 0,-19 0,1 0,17 0,-34 0,34 0,-35 0,18 0,-18 0,18 0,-18 0,17 0,-17 0,0 0,1 0,16 0,-17 0,18 0,-53 0,35 0,0 0,-17 0,52 0,-53 0,36 0,-18 0,18 0,-36 0,18 0,18 0,-53 0,17 0,36 0,-53 0,17 0,36 0,-53 0,17 0,18 0,-35 0,-35 0,35 0,-18 0,35 0,-17 0,35 0,-18 0,-17 0,53 0,-18 0,-35 0,70 0,-70 0,17 0,1 0,17 0,-18 0,36 0,-18 0,18 0,-53 0,53 0,-18 0,17 0,-34 0,-1 0,36 0,-18 0,18 0,-36 0,18 0,-17 0,17 0,0 0,-18 0,1 0,17 0,-18 0,-17 0,53 0,-18 0,35 0,-35 0,18 0,-18 0,18 0,-18 0,18 0,-36 0,36 0,-53 0,52 0,-17 0,1 0,16 0,-17 0,18 0,-18 0,-17 0,17 0,-18 0,36 0,-53 0,52 0,-34 0,17 0,18 0,-18 0,35 0,-17 0,-18 0,18 0,-54 0,36 0,1 0,-37 0,19 0,35 0,-36 0,-17 0,17 0,1 0,-1 0,-17 0,17 0,18 0,-35 0,18 0,-18 0,17 0,-17 0,-18 0,0 0,36 0,-36 0,-18 0,54 0,-19 0,1 0,53 0,-36 0,19 0,-19 0,0 0,54 0,-54 0,36 0,-18 0,18-17,-18 17,18-18,17 18,-35 0,35 0,1 0,-19 0,19 0,-18 0,-1 0,19 0,-1 0,0 0,1 0,-19 0,-16 0,34 0,0 0,-17 0,0 0,17 0,-35-17,53-1,-18 18,-17 0,0 0,17 0,-35 0,36 0,-1 0,-17 0,17 0,-35 0,18 0,-18 0,35-18,-52 18,52 0,-17-17,0 17,-1-18,-17 18,1 0,-1 0,17-35,-34 35,52 0,-17 0,17 0,1 0,-1 0,-17-18,17 18,0 0,-17 0,18 0,-1-18,0 18,1 0,-1 0,0 0,1 0,-19 0,72 0,34 0,1 0,35 0,-18 0,-18 36,1-36,-18 17,0-17,0 0,35 18,-53-18,18 0,-18 18,18-18,35 35,-35-35,36 0,-19 0,18 0,18 0,-53 0,18 0,17 0,0 35,-35-35,17 0,36 0,-53 0,18 0,35 0,-53 0,52 0,-34 0,-36 0,53 0,-17 0,-36 0,53 0,-17 0,-36 0,36 0,17 0,-53 0,18 0,0 0,0 0,35 0,-52 0,34 0,36 0,-71 0,53 0,-17 0,-36 0,71 0,-18 0,-17 0,17 0,-35 0,17 0,36 0,-18 0,18 0,0 0,0 0,0 0,35 0,-18 0,-17 0,0 0,-35 0,34 0,19 0,-54 0,-17 0,36 0,-19 0,-35 0,18 0,-17 0,34 0,-17 0,-18 0,-17 0,17 0,1 0,34 0,-35 0,54 0,-19 0,18 0,-52 0,34 0,-52 0,35 0,-18 0,18 0,-18 0,18 0,35 0,-52 0,34 0,18 0,-52 0,34 0,-35 0,1 0,17 0,0 0,-18 0,35 0,1 0,-36 0,36 0,-36 0,36 0,-54 0,54 0,-1 0,-34 0,-19 0,36 0,18 0,-36 0,18 0,18 0,-19 0,19 0,-36 0,18 0,-18 0,36 0,-53 0,-1 0,36 0,0 0,18 0,-18 0,0 0,-1 0,37 0,-36 0,17 0,18 0,-52 0,16 0,-16 0,17 0,-18 0,0 0,18 0,-18 0,18 0,18 0,-53 0,52 0,1 0,-36 0,18 0,-36 0,19 0,17 0,-36 0,1 0,17 0,-17 0,0 0,17 0,-18 0,1 0,-18 18,-18-18,1 0,-18 0,17 0,0 0,-35 0,36 0,-36 0,17 0,-16 0,16 0,-17 0,18 0,-18 0,18 0,-18 0,18 0,-1 0,1 0,18 0,-36 0,17 0,19 0,-19 0,1 0,-35 0,34 0,19 0,-36 35,0-35,18 0,-18 35,17-35,19 0,-54 0,18 0,0 0,-35 0,35 0,18 18,17-18,-17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7:19.6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2522 12506,'0'18,"0"-1,0 1,36-18,-19 0,1 18,0-18,17 0,-18 0,1 17,17-17,-17 0,0 0,-1 0,1 0,0 0,17 18,0-18,-17 0,-1 0,1 0,0 0,-1 0,1 0,0 17,17-17,-17 0,-1 0,18 0,-17 0,17 0,1 0,-19 0,1 0,17 0,-17 0,17 0,0 0,-17 0,0 0,17 0,0 0,-17 0,17 0,-17 0,-1 0,19 0,-19 0,1 0,0 0,-1 0,19 0,-19 0,36 0,-18 18,1-18,-1 0,-17 0,17 0,0 35,0-35,1 0,-19 0,19 0,-19 0,1 0,17 0,0 0,-17 0,35 0,-18 0,1 0,-1 0,-18 0,19 0,-19 0,1 0,17 0,1 0,-19 0,36 0,-18 0,18 0,-35 0,35 0,-18 0,18 0,-18 0,-17 0,17 0,-17 0,0 0,34 0,-16 0,-1 0,0 0,18 0,-18 0,-17 0,17 0,1 0,-1 0,-17 0,-1 0,1 0,17 0,-17 0,-1 0,54 0,-53 0,17 0,0 0,0 18,-17-18,0 0,-1 0,19 0,-1 0,-17 0,17 0,0 0,0 0,1 0,17 0,-36 0,1 0,52 0,-34 0,-1 0,0 0,18 0,-18 0,18 0,-35 0,17 0,18 0,-18 0,1 0,-1 0,18 0,-35 0,17 0,0 0,0 0,18 0,-35 0,35 0,-18 18,-17-18,35 0,-18 0,0 0,1 0,34 17,-35-17,18 0,-35 0,35 36,-18-36,-17 0,17 17,0-17,18 0,-35 0,35 0,-18 0,18 0,-18 0,18 0,-18 0,-17 0,17 0,-17 0,17 0,18 0,-35 0,0 0,17 0,0 0,36 0,-18 0,-18 0,18 0,-18 0,-17 0,35 0,-18 0,18 0,-36 0,36 0,-35 0,0 0,17 0,-17 0,17 0,0 0,-17 0,-1 0,1 0,0 0,-1 0,1 0,35 0,-36 0,1 0,35 0,-18 0,18 0,-18 0,1 0,-1 0,18 0,-18 0,18 0,-18 0,54 0,-54 0,18 0,17 0,1 0,-18 0,17 0,-34 0,52 0,-18 0,-17 0,36 0,-37 0,-16 0,34 0,-34 0,34 0,-17 0,-35 0,17 0,0 0,1 0,-19 0,36 0,0 0,-35 0,17 0,0 0,-17 0,52 0,-52 0,0 0,52 0,-35 0,-17 0,35-17,0 17,-35 0,-1 0,71-18,-52 18,-1 0,-17 0,35 0,17 0,-35-18,54 18,-37 0,1 0,18 0,-36 0,1 0,-19 0,1 0,17-35,-17 35,-1 0,1 0,17 0,-17 0,0 0,-1 0,1 0,-1 0,1 0,0 0,17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8:27.3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2628 17445,'18'0,"17"0,-17 0,-1 0,36 0,-17 0,17 0,-18 0,18 0,-18 0,53 0,-35 0,0 18,35-1,-17-17,-36 0,71 0,-18 0,-17 0,17 0,-35 0,35 0,-18 0,1 0,-36 0,54 0,-54 0,35 0,1 0,-18 0,0 0,-18 0,18 0,-18 0,18 0,-18 0,1 0,-1 0,-17 0,35 0,-18 0,0 0,-17 0,52 0,-34 0,16 0,-16 0,17 0,-36 0,36 0,-35 0,17 0,0 0,1 0,17 0,-18 0,35 0,-34 0,52 0,-18 0,19 0,-36 0,17 0,18 0,-17 0,-1 0,-17 18,53-18,-71 0,36 0,35 0,-18 0,18 0,-36 0,-17 0,53 0,-18 0,18 0,-35 0,17 0,-35 0,53 0,-36 0,18 0,-17 0,0 0,-1 0,18 0,-52 17,34-17,18 0,-17 0,-36 0,36 0,17 0,-35 0,35 0,-35 0,-18 0,36 0,-36 0,0 0,1 18,52-18,-53 0,36 0,-18 0,-1 0,37 0,-36 0,0 0,17 0,1 0,-18 0,52 0,-16 0,-19 0,-17 0,35 0,-35 0,35 0,-52 0,34 0,-35 0,18 0,0 0,18 0,-18 0,-18 0,36 0,17 0,-35 0,53 0,-36 0,36 0,35 0,-17 0,-19 0,-34 0,17 0,18 0,-36 0,-17 0,36 0,16 0,-34 0,35 0,-18 0,18 0,35 0,-35 0,-18 0,-17 0,17 0,18 0,-36 0,36 0,0 0,-18 0,18 0,0 0,-1 0,1 0,0 0,53 53,-71-53,18 0,-36 0,36 0,-53 0,53 0,-18 0,-17 0,17 0,-53 0,36 0,17 0,-53 0,18 0,0 0,0 0,-18 0,54 0,-19 0,18 0,-35 0,18 0,17 0,-53 0,36 0,17 0,-70 0,70 0,-18 0,19 0,-37 0,37 0,17 0,-1 0,36 0,-35 0,0 0,53 0,-89 0,72 0,-37 0,-34 0,35 0,-18 0,18 0,-36 0,19 0,-37 0,54 0,-18 0,-17 0,17 0,-35 0,18 0,17 0,-18 0,-17 0,36 0,16 0,-34 0,17 0,18 0,-53 0,53 0,-18 0,-18 0,1 0,0 0,-1 0,-17 0,-18 0,71 0,-53 0,35 0,-17 0,35 0,-18 0,18 0,35 0,-35 0,70 0,-52 0,17 0,-88 0,17 0,18 0,-17 0,17 0,-53 0,36 0,-36 0,18 0,-18 0,18 0,35 0,-35 0,-17 0,-1 0,18 0,-36 0,1-18,17 18,18 0,-35 0,35 0,-18 0,18 0,-35 0,35 0,-36 0,1 0,17 0,0 0,-17 0,17 0,-17 0,0 0,52 0,-52 0,17 0,-17 0,-1 0,1 0,0 0,-1 0,1 0,0 0,17 0,-17 0,-1 0,18 0,-17 0,0 0,-1 0,19 0,-54-17,0 17,1 0,-1 0,0 0,-17 0,0-18,0 0,17 18,-17 0,-18 0,17-17,1 17,0 0,-18 0,18-18,17 18,-35 0,36 0,-36 0,0-17,17 17,1 0,18 0,-36 0,35 0,-17 0,-1 0,-34 0,17 0,18 0,-1 0,-17 0,18 0,0 0,0 0,17 0,-53 0,36 0,-18 0,36 0,-54 0,36 0,-18 35,35-35,-52 0,34 0,-17 17,18-17,-18 18,18-18,0 0,-18 0,18 0,-18 0,-18 0,53 0,-70 0,35 0,0 0,-17 0,17 0,18 0,-1 0,-34 0,17 0,18 0,-54 0,54 0,-35 0,-19 0,19 0,35 0,-54 0,72 0,-71 0,35 0,17 0,-52 0,70 0,-52 0,35 0,-36 0,18 0,0 0,-35 0,70 0,-34 0,16 0,-17 0,18 0,-18 0,-17 0,-1 0,18 0,-17 0,-1 0,18 0,-17 35,-1-35,0 0,-17 0,18 0,-36 0,35 0,-17 0,-18 0,36 0,-19 0,19 0,35 0,-36 0,18 36,0-36,18 0,-18 0,18 0,-53 0,17 0,-17 0,35 0,0 0,-53 0,36 0,-1 0,1 0,-36 0,17 0,-16 0,-1 0,0 0,35 0,1 0,-1 0,-35 0,1 0,-19 0,18 0,1 0,-37 0,37 0,-1 0,-18 0,54 0,-18 0,-18 0,35 0,-17 0,17 0,-34 0,-1 0,0 0,-18 0,54 0,-36 0,35 0,-34 0,16 0,37 0,-1 0,-36 0,36 0,1 0,-37 0,36 0,1 0,-37 0,36 0,-17 0,-1 0,54 0,-19 0,1 0,0 0,-18 0,18 0,-54 0,37 0,-1 0,-36 0,37 0,16 0,-17 0,18 0,-36 0,36 0,-35 0,52 0,-70 0,17 0,36 0,-53 0,17 0,-17 0,53 0,-36 0,-17 0,35 0,0 0,-35 0,53 0,-36 0,36 0,-36 0,1 0,17 0,-18 0,1 0,17 0,0 0,-18 0,36 0,-53 0,53 0,-36 0,-17 0,17 0,18 0,-52 0,16 0,19 0,-18 0,35 0,-36 0,19 0,-36 0,18 0,35 0,-18 0,-34 0,16 0,54 0,-35 0,-19 0,54 0,-35 0,-1 0,-17 0,53 0,-36 0,36 0,-18 0,17 0,-34 0,17 0,0 0,-35 0,17 0,18 0,1 0,-19 0,18 0,0 0,18 0,-18 0,18 0,-18 0,17 0,-16 0,16 0,19 0,-36 0,17 0,-16 0,34 0,-35 0,18 0,-18 0,17 0,-34 0,35 0,-36 0,1 0,34 0,-17 0,18 0,-18 0,18 0,-18 0,18 0,-36 0,53 0,-70 0,18 0,34 0,-52 0,53 0,-18 0,18 0,-18 0,18 0,-1 0,1 0,-18 0,35 0,-17 0,-18 0,36 0,-1 0,-35 0,0 0,18 0,-18 0,35 0,-35 0,18 0,0 0,-36 0,54 0,-54 0,18 0,18 0,17 0,-35 0,36 0,-36 0,35 0,1 0,-19 0,19 0,-19 0,1 0,17 0,1 0,-18 0,-1 0,19 0,-36 0,35 0,0 0,-17 0,17 0,1 0,-18 0,17 0,0 0,-17 0,17 0,1 0,-1 0,-35 0,36 0,-19 0,19 0,-1 0,0 0,-17 0,0 0,0 0,17 0,0 0,1 0,-36 0,35 0,-17 0,17 0,0 0,1 0,-18 0,17 0,0 0,-17 0,17 0,1 0,-19 0,19 0,-1 0,1 0,-36 0,35 0,-17 0,17 0,0 0,1 0,-18 0,17 0,0 0,-17 0,17 0,-17 0,0 0,-1 0,1 0,18 0,-1 0,0 0,-17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8:34.0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2381 17268,'18'18,"17"-18,-17 0,-1 0,19 0,-19 0,1 0,0 0,17 18,0-18,0 0,1 0,-19 0,19 0,-1 0,-17 0,-1 0,19 0,-19 0,18 0,-17 0,17 0,1 0,-19 0,1 0,17 0,-17 0,-1 0,36 0,-35 0,0 0,17 0,-17 17,-1-17,1 0,35 0,-36 0,19 0,-1 0,-17 0,17 0,0 0,36 0,-54 0,1 0,35 0,-35 0,17 0,0 0,-17 0,17 0,-17 0,17 0,0 0,0 0,18 0,-17 0,-1 0,18 0,17 0,-52 0,17 0,-17 0,17 0,18 0,-18 36,1-36,-19 0,19 17,17-17,-18 0,0 0,0 0,18 0,-17 0,17 0,-18 0,18 0,-18 0,36 0,-36 0,18 0,-18 0,36 0,-54 0,54 18,-36-18,36 0,-18 0,17 0,-17 0,18 0,-36 0,53 0,-53 0,18 0,-35 0,52 0,-17 18,-35-18,17 0,18 0,-35 0,35 0,-18 0,18 0,-18 0,0 0,1 0,-1 0,18 0,-35 0,34 0,-16 0,-19 0,19 0,-1 0,36 0,-19 0,-16 0,17 0,17 0,-17 0,18 0,-18 0,35 0,-35 0,0 0,35 0,-35 0,-18 0,18 0,-18 0,0 0,18 0,0 0,-17 0,-19 0,54 0,-18 0,-18 0,36 0,-54 0,54 0,-36 0,0 0,1 0,-19 0,18 0,-17 0,0 0,52 0,-34 0,34 0,-17 0,-18 0,18 0,-17 0,-19 0,36 0,-18 0,1 0,-1 0,35 0,-34 0,52 0,-18 0,19 0,17 0,-54 0,54 0,-35 0,17 0,-17 0,-1 0,1 0,-1 0,18 0,-35 0,36 0,-19 0,18 0,-35 0,18 0,-1 0,-52 0,0 0,35 0,-18 0,0 0,0 0,-17 0,53 0,-36 0,0 0,0 0,18 0,-17 0,-1 0,-18 0,1 0,17 0,-17 0,17 0,1 0,-1 0,-17 0,17 0,0 0,36 0,-54 0,54 0,-36 0,18 0,-35 0,17 0,0 0,36 0,-36 0,18 0,-35 0,35 0,-1 0,19 0,-36 0,36 0,17 0,-70 0,70 0,-35 0,-18 0,18 0,-18 0,-17 0,35 0,-36 0,1 0,17 0,-17 0,0 0,17 0,0 0,-17 0,35 0,-18 0,36 0,-36 0,0 0,0 0,18 0,-35 0,35 0,-18 0,18 0,-18 0,18 0,0 0,0 0,-18 0,36 0,-53 0,70 0,-35 0,-18 0,18 0,0 0,35 0,-17 0,34 0,-69 0,69 0,-16 0,-19 0,18 0,-35 0,0 0,0 0,18 0,-18 0,0 0,-1 0,37 0,-72 0,1 0,53 0,-36 0,18 0,-18 0,18 0,-18 0,18 0,-35 0,35 0,-18 0,0 0,0 0,-17 0,35 0,-35 0,-1 0,36 0,0 0,0 0,-18 0,1 0,34 0,-17 0,0 0,-18 0,36 0,17 0,-53 0,36 0,-18 0,17 0,-17 0,-17 0,34 0,-17 0,-18 0,36 0,-54 0,1 0,35 0,-35 0,35 0,-18 0,18 0,-18 0,18 0,0 0,17 0,-17 0,0 0,-35 0,35 0,-36 0,19 0,-19 0,19 0,17 0,35 0,-53 0,18 0,53 0,0 0,-1 0,19 0,-18 0,-36 0,71 0,-35 0,0 0,-18 0,-17 0,17 0,-35 0,0 0,0 0,35 0,-35 0,17 0,1 0,-18 0,0 0,-18 0,18 0,-35 0,-1 0,19 0,-19 0,1 0,17 0,-17 0,-1 0,1 0,35 0,-18 0,18 0,-18 0,1 0,-1 0,18 0,0 0,-18 0,0 0,-17 0,35 0,-35 0,52 0,-35 0,36 0,-18 0,53 0,-53 0,35 0,-18 0,19 0,16 0,-52 0,36 0,-19 0,18 0,-35 0,53 0,0 0,0 0,0 0,17 0,-52 0,-1 0,-35 0,1 0,-1 0,-17 0,17 0,-17 0,17 0,-18 0,19 0,34 0,-34 0,16 0,-16 0,17 0,-36 0,19 0,-19 0,1 0,0 0,-1 0,18 0,-17 0,0 17,-18 1,0 0,0 17,0-18,0 1,0 17,0-17,0 0,0-1,0 19,0-19,0 1,-18-1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13.0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15822 14711,'0'-18,"-18"18,1 0,-36 0,35 0,-35 0,36 0,-1 0,-17 0,0 0,-18 0,35 0,-17 0,17 0,-17 0,17 0,-17 0,17 0,1 0,-1 0,0 0,1 0,-19 0,1 0,17 0,1 0,-1 0,1 0,-1 0,0 0,1 0,-19 0,19 0,-1 0,-17 0,17 18,1-18,-1 0,-17 0,-1 0,1 0,0 0,-1 17,19-17,-1 0,1 0,-1 0,0 0,1 0,-1 0,0 0,-17 0,17 0,1 0,-18 0,-1 18,19-18,-19 0,19 0,-1 0,-17 35,17-35,1 0,-36 0,35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15.2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13406 14993,'17'0,"1"0,35 0,-36 0,36 0,-35 0,0 0,17 0,-17 0,-1 0,18 0,1 0,-1 0,-17 0,17 0,-17 0,-1 0,1 0,17-18,0 18,-17 0,17 0,18 0,-35 0,-1 0,1 0,0 0,-1 0,1 0,17-17,-17 17,0 0,17 0,-17 0,-1 0,36-18,-18 18,-17 0,53-17,-54-1,18 18,-17 0,17-18,-17 18,0 0,-1 0,1 0,0 0,-1 0,1 0,-1 0,19-17,-19 17,1 0,17 0,-17 0,0 0,-1 0,19 0,-36-18,17 18,36 0,-35 0,-1 0,19-35,-19 35,1 0,0 0,17 0,-18 0,19 0,17 0,-36 0,19 0,-19 0,1 0,52 0,-52 0,35 0,-35 0,17 0,0 0,-17 0,-1 0,19 0,-1 0,-17 0,17 0,-17 17,-1-17,36 0,-35 0,-1 0,36 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18.3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11906 14534,'0'-17,"36"17,34 0,-17 0,0 0,17 0,-17 0,0 0,36 0,-37 0,54 0,0 0,-35 0,17 0,18-35,-71 35,36 0,17 0,-53 0,18 0,0 0,35 0,-35 0,0 0,35 0,-17 0,-54 0,36 0,-35 0,-1 0,19 0,-19 0,1 0,0 0,17 0,-17 0,-1 0,18 0,-17 0,17 0,18 0,-35 0,0 0,-1 0,1 0,-106 0,-53 0,35 17,-18-17,18 18,18-18,18 0,-19 0,54 0,-18 0,0 17,0-17,18 0,-53 0,17 0,-17 0,53 0,0 0,17 0,0 0,1 0,-19 0,19 0,-1 0,-17 0,17 0,1 0,-36 0,35 0,0 0,-17 0,18 18,-1-18,0 0,18 18,-35 17,17-17,1-18,-1 0,0 0,1 17,17 1,0 0,0-1,17 1,36-18,-17 35,-19-35,1 0,0 0,-1 0,18 0,-17 0,17 0,18 0,-17 0,52 0,-35 0,0 0,17 0,1 0,-1 0,-52 0,17 0,18 0,-18 0,18 0,-17 0,-1 0,0 0,-17 0,17 0,-17 0,17 0,18 0,-18 0,18 0,-35-18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30.8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13282 3810,'53'0,"-35"0,-1 0,36 0,-35 0,17 0,0 0,-17 0,35 0,-18 0,-17 0,17 0,0 0,18 0,-17 0,34 0,-35 0,54 0,-36 0,-18 0,18 0,0 0,0 0,-36 0,36 0,-35 0,-1 0,1 0,0 0,-1 0,19 0,-1 0,-17 0,-1 0,1 0,-1 0,19 0,-19 0,19 0,-19 0,1 0,0 0,-1 0,1 0,-1 0,1 0,35 0,-35 0,35 0,17 0,-52 0,-1 0,1 0,17 0,-17 0,17 35,-17-35,0 0,17 18,18-18,-18 0,36 18,-1-18,-52 0,17 0,18 0,-18 0,18 0,-18 0,18 0,-17 0,-1 0,0 0,-17 0,17 0,-17 0,-1 0,19 0,-19 0,1 0,0 0,-1 0,1 0,17 0,0 0,1 0,-19 0,36 0,-35 0,17 0,0 0,36 0,-36 0,18 0,-18 0,36 0,-53 0,17 0,-17 0,17 0,0 0,0 0,1 0,-1 0,0 0,36 0,-54 0,36 0,-35 0,35 0,-35 0,-1 0,18 0,-17 0,0 0,-1 0,1 0,0 0,-1 0,1 0,17 0,0 0,1 0,-19 0,1 0,0 0,17 0,-17 0,-1 0,19 0,-19 0,1 0,-1 0,1 0,0 0,-1 35,1-35,17 0,-17 0,0 0,17 0,-18 0,1 0,0 0,17 0,-17 0,-1 0,19 0,-19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50.3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19121 3775,'52'0,"1"0,18 0,-36 0,53 0,-70 0,17 0,-17 0,0 0,-1 0,19 0,-19 0,1 0,17 0,-17 0,-1 0,36 0,-35 0,0 0,17 0,0 0,-17 0,17 0,-17 0,17 0,0 0,-17 0,0 0,17 0,0 0,-17 0,35 0,-36 0,54 0,-36 0,18 0,-35 0,52 0,-35 0,-17 0,0 0,17 0,18 0,-35 0,35 0,-18 0,-18 0,36 0,-17 0,-1 0,-17 0,52 0,-52 0,-1 0,19 0,-19 0,1 0,0 0,17 0,-18 0,1 0,17 0,1 0,-19 0,19 0,-1 0,0 0,-17 0,-1 0,1 0,35 0,-35 0,17 0,-17 0,-1 0,1 0,17 0,-17 0,-1 0,19 0,-19 0,1 0,0 0,-1 0,1 0,-1 0,1 0,0 0,-18 17,0 19,0-19,0 1,0 17,0-17,0-1,-18-17,0 0,1 0,-1 0,1 0,-1 0,0 0,1 0,-19 0,19 0,-36 0,35 0,1 0,-1 0,-35 0,35 0,-17 0,17 0,1 0,-1 0,-17 0,0 0,-1 0,19 0,-1 0,0 0,-35 0,36 0,-36 0,18 0,-1 0,19 0,-1 0,0 0,1 0,-1 0,1 0,-1 0,-17 0,17 0,0 0,-17 0,17 0,1 0,-1 0,-17 0,17 0,1 0,-19 0,19 0,-1 0,0 0,1 0,-19 0,19 0,-18 0,17 0,-17 0,17 0,0 0,-17 0,17 0,-17 0,18 0,-1 0,0 0,1 0,-1 0,0 0,-17 0,17 0,1 0,-18 0,17 18,0-18,1 0,-1 0,0 0,1 0,-1 0,-17 0,17 0,0 0,-17 0,18 0,-1 0,0 0,1 0,-1 0,0 0,1 0,-19 0,19 0,-1 0,18 18,-17-1,-1-17,0 18,1-18,-1 0,0 0,1 18,-1-18,0 0,-17 17,18-17,-1 0,-17 36,17-36,0 0,1 0,17-18,0-17,0 17,0 0,0-17,0 17,0 1,0-1,0-35,0 36,0-19,0 19,0-1,0 0,0-17,-18 35,0-17,18-1,-35 0,0 18,17 0,1 0,-1-17,0-1,1 18,-1 0,0-18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5:02.1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24571 3863,'18'0,"17"0,-17 0,34 0,-34 0,0 0,-1 0,1 0,0 0,17 0,0 0,-17 0,17 0,18 0,-35 0,35 0,-18 0,18 0,-36 0,1 0,17 0,1 0,-19 0,19 0,-19 0,1 0,-1 0,19 0,-19 0,1 0,17 0,-17 0,0 0,17 0,-18 0,1 0,0 0,-1 0,1 0,0 0,-1 0,19 0,-19 0,1 0,17 0,-17 0,17 0,18 0,-35 0,35 0,-18 0,18 0,-18 0,18 0,-18 0,-17 0,17 0,-17 0,-1 0,19 0,-1 0,-17 0,35 0,-18 0,18 0,-18 0,36 0,-19 0,37 0,-19 0,18 0,18 0,-35 0,35 0,-18 0,18 0,-53 0,52 0,-16 0,-19 0,-35 0,54-18,-36 18,-36 0,1 0,17 0,-17 0,-1 0,1 0,35 0,0 0,-36 0,1 0,0 0,17 0,-17 0,-1 0,19 0,-19 0,19 0,-1 0,-18 0,1 0,17 0,-17 0,0 0,35 0,-18 0,0 0,-17 0,17 0,0 0,-17 0,35-17,-36 17,1 0,0 0,35-18,-36 18,1 0,0 0,-1 0,1 0,0 0,17 0,-18 0,-17-18,0 54,0-19,0 36,0-35,18-1,-18 1,0 17,-18-35,1 0,-54 0,54 0,-36 0,35 0,-35 0,18 0,-18 0,35 0,1 0,-19 0,19 0,-1 0,-17 0,17 0,1 0,-1 0,-17 0,-1 18,1-18,17 0,-17 18,0-18,17 0,1 0,-19 0,1 0,0 17,17-17,0 0,1 0,-18 18,35 0,-18-18,0 0,-17 17,17-17,-17 0,17 0,-17 0,0 0,-36 0,18 0,36 0,-1 0,1 0,-19 0,19 0,-1 0,-17 18,17-18,0 0,1 0,-1 0,-35 18,18-18,0 17,-36 1,18-18,18 0,17 0,1 0,-36 0,17 0,19 0,-18 0,17 0,-17 0,17 0,0 0,1 0,-36 0,35 0,-35 0,36 0,-1 0,-35 0,35 0,1 0,-19 0,1 17,0-17,17 0,-17 0,-36 0,54 0,-54 0,54 0,-19 0,1 0,-36 0,54 0,-71 0,70 0,0 0,1 0,-1 0,0 0,1 0,-18 0,17 0,0 0,-17 0,17 0,-17 0,-18 0,36 0,-1 0,-17 0,-1 0,1 0,17 0,1 0,-1 0,-17 0,17 0,1 0,-1 0,0 0,1 0,-1 0,0 0,1 0,-1 0,0-17,1 17,-36-18,18 18,17 0,-17-17,17-1,-17 0,17 1,1 17,-1 0,-35-18,35 18,1-35,-1 35,-17-18,17 0,-17 18,17 0,1 0,17-17,-18 17,0-18,1 0,-1 1,0-1,18 1,0-1,0 0,-17 1,17-1,0 0,0 1,0-1,0 0,0 1,0-1,0 1,17-36,1 53,17-18,18 18,-18 0,36-18,-18 18,-35 0,17 0,18 0,-36 0,1 0,53-17,-54 17,36 0,18 0,-36-36,18 36,-18 0,71 0,-35 0,-36-17,18 17,-36 0,1 0,17 0,1 0,-19 0,19 0,-1 0,-18 0,19 0,-1 0,0 0,1 0,-19 0,18 0,1 0,-19 0,19 0,-1 0,36 0,-54 0,18 0,1 0,34 0,-52 0,0 0,34 0,-16 0,-1 0,-17 0,17 0,18 0,-18 0,18 0,-18 0,1 0,-1 0,-17 0,-1 0,1 0,17 0,0 0,1 0,17 0,-18 0,-18 0,54-18,-53 18,35 0,-18 0,18 0,-36 0,19 0,-19 0,1 0,0 0,17 0,-17 0,-1 0,18 0,-17 0,17 0,1 0,-1 0,-17 0,-1 0,1 0,-1 0,1 0,35 0,-18 0,1 0,-19 0,36 0,-35 0,-1 0,1 0,17 0,-17 0,17 0,1 0,-19 0,36 0,-35 0,-1 0,19 0,-19 0,1 0,0 0,17 0,-18 0,1 0,17 0,-17 0,17 0,1 0,-19 0,1 0,17 0,-17 0,-1 0,19 0,-19 0,1 0,0 0,17 0,-17 0,-1 0,18 0,-17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5:14.4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12806 5009,'17'0,"36"0,-35 0,53 0,-54 0,1 0,17 0,-17 0,17 0,0 0,1 0,-1 0,-17 0,-1 0,1 0,17 0,-17 0,-1 0,36 0,-35 0,0 0,17 0,-18 18,1-18,35 0,-35 0,-1 0,36 0,-17 0,-1 0,-18 0,1 0,17 0,-17 0,0 0,52 0,-17 0,18 0,-18 0,-18 0,35 0,-17 0,-17 0,17 0,-36 0,18 0,1 0,-19 0,19 0,-1 0,-17 0,-1 0,18 0,1 0,-19 0,36 0,-35 0,17 0,18 0,0 0,-18 0,36 0,-36 0,36 0,-54 0,19 0,-19 0,1 0,0 0,17 0,-18 0,1 18,17-18,-17 0,0 0,-1 17,-17 1,0 0,0-1,-17-17,-19 0,1 0,0 0,17 0,-17 0,0 0,-36 0,53 0,-17 0,18 0,-1 0,-35 0,35 0,1 0,-19 0,19 0,-1 0,0 18,-34 0,52-1,-18 1,0-1,1-17,-1 18,-17-18,-18 0,0 35,18-35,-18 18,-18-18,18 0,18 0,17 0,-52 0,17 0,18 0,-18 0,17 0,-17 0,36 0,-1 0,1 0,-19 0,19 0,-1 0,-17 0,17 0,0 0,1 0,-1 0,1 0,-1 0,0 0,-17 0,17 0,-17 0,17 0,1 0,-1 0,0 0,-17 0,18 0,-1 0,-17 0,17 0,0 0,1 0,-36 0,35 0,-17 0,0 0,17 0,-53 18,54-18,-36 0,18 17,-1-17,19 0,-1 0,-17 0,17 0,0 0,-17 0,18-17,17-1,0 0,0-17,0 17,0 1,0-1,0 1,0-1,0 0,0 1,0-1,0 0,0 1,0-1,0-17,0 17,0 1,0-1,0 0,0 1,0-1,0 0,0-17,0 17,0 1,0-18,0 17,0 0,17 1,18 17,-17 0,35 0,-18 0,-17 0,35 0,-35 0,52 0,-52 0,17 17,0-17,36 0,-36 18,53-18,-70 0,35 0,-36 0,54 0,-36 0,1 0,-19 0,1 0,17 0,-17 0,-1 0,1 0,0 0,-1 0,1 0,0 0,-1 0,1 0,0 0,-1 0,18 0,-17 0,0 0,-1 0,1 0,0 0,-1 0,36 0,-35 0,-1 0,1 0,0 0,-1 0,19 0,-19 0,1 0,0 0,-1 0,19 0,-19 0,1 0,-1 0,19 0,-19 0,1 0,17 0,-17 0,0 0,-1 0,1 0,17 0,-17 0,17 0,-17 0,-1 0,19 0,-19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5:55.9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21749 4957,'53'0,"-36"0,1 0,35 0,-35 0,-1 0,1 0,-1 0,1 0,0 0,-1 0,19 0,-19 0,1 0,17 0,-17 0,17 0,0 0,-17 0,35 0,-35 0,17 0,0 0,-17 0,17 0,0 0,-17 0,35 0,-35 0,-1 0,36 0,-35 0,-1 0,19 0,-1 0,-17 0,17 0,-18 0,1 0,0 0,-1 0,1 0,0 0,-1 0,19 0,-19 0,1 0,17 0,-17 0,-1 0,1 0,0 0,-1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F4C92-7173-4DB9-86C9-01A3FF2EBEE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12E6F-72D8-4D83-95B8-A184F182D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0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5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and red text&#10;&#10;Description automatically generated">
            <a:extLst>
              <a:ext uri="{FF2B5EF4-FFF2-40B4-BE49-F238E27FC236}">
                <a16:creationId xmlns:a16="http://schemas.microsoft.com/office/drawing/2014/main" id="{168F6D20-302F-FB0C-3F38-D728CAE048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4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F1D4565B-62ED-8B82-5174-DEC201160B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802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435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80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772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674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687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789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620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53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6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DD2BCE6E-8508-997F-D8D7-11B11F167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60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482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030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5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and red text&#10;&#10;Description automatically generated">
            <a:extLst>
              <a:ext uri="{FF2B5EF4-FFF2-40B4-BE49-F238E27FC236}">
                <a16:creationId xmlns:a16="http://schemas.microsoft.com/office/drawing/2014/main" id="{168F6D20-302F-FB0C-3F38-D728CAE048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0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6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DD2BCE6E-8508-997F-D8D7-11B11F167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60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2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2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12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9434F804-34D1-C2C3-60F5-B75BD6E03A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12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13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57AC39F0-224D-99FC-94D6-4B751045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123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7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46CF0085-AE78-4435-BB59-CA24176A2D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15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8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2B782C74-53FB-60FF-A05E-C63805F11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166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9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6FE73A3C-3A80-7A92-8C84-263950AD97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91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" name="Google Shape;103;p10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D0A9186D-E148-72D6-D9D2-A99FA4A244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2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2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12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9434F804-34D1-C2C3-60F5-B75BD6E03A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120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11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62F6DD17-99E7-21E1-D29A-FD6E9C76A2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28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4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F1D4565B-62ED-8B82-5174-DEC201160B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6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1" name="Google Shape;21;p5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and red text&#10;&#10;Description automatically generated">
            <a:extLst>
              <a:ext uri="{FF2B5EF4-FFF2-40B4-BE49-F238E27FC236}">
                <a16:creationId xmlns:a16="http://schemas.microsoft.com/office/drawing/2014/main" id="{168F6D20-302F-FB0C-3F38-D728CAE048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59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2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2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4" name="Google Shape;44;p12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9434F804-34D1-C2C3-60F5-B75BD6E03A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85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56" name="Google Shape;56;p13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57AC39F0-224D-99FC-94D6-4B751045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115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65" name="Google Shape;65;p7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46CF0085-AE78-4435-BB59-CA24176A2D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728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79" name="Google Shape;79;p8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2B782C74-53FB-60FF-A05E-C63805F11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9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90" name="Google Shape;9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93" name="Google Shape;93;p9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6FE73A3C-3A80-7A92-8C84-263950AD97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179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3" name="Google Shape;103;p10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D0A9186D-E148-72D6-D9D2-A99FA4A244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035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09" name="Google Shape;10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12" name="Google Shape;112;p11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62F6DD17-99E7-21E1-D29A-FD6E9C76A2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6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13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57AC39F0-224D-99FC-94D6-4B751045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12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23" name="Google Shape;123;p14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F1D4565B-62ED-8B82-5174-DEC201160B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6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224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9880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4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182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550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5894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60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9647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77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7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46CF0085-AE78-4435-BB59-CA24176A2D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155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5419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4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8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2B782C74-53FB-60FF-A05E-C63805F11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1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9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6FE73A3C-3A80-7A92-8C84-263950AD97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9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" name="Google Shape;103;p10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D0A9186D-E148-72D6-D9D2-A99FA4A244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11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id="{62F6DD17-99E7-21E1-D29A-FD6E9C76A2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2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6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8116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F7068-617D-46E7-977F-6B1ACE688037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4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6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8116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6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FFFFFF"/>
              </a:solidFill>
            </a:endParaRPr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FFFFFF"/>
              </a:solidFill>
            </a:endParaRPr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defTabSz="914400"/>
            <a:fld id="{00000000-1234-1234-1234-123412341234}" type="slidenum">
              <a:rPr lang="en-US" kern="0">
                <a:solidFill>
                  <a:srgbClr val="FFFFFF"/>
                </a:solidFill>
              </a:rPr>
              <a:pPr defTabSz="914400"/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201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3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2.xml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2.xml"/><Relationship Id="rId6" Type="http://schemas.microsoft.com/office/2007/relationships/hdphoto" Target="../media/hdphoto10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emf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56.emf"/><Relationship Id="rId21" Type="http://schemas.openxmlformats.org/officeDocument/2006/relationships/image" Target="../media/image47.emf"/><Relationship Id="rId34" Type="http://schemas.openxmlformats.org/officeDocument/2006/relationships/customXml" Target="../ink/ink15.xml"/><Relationship Id="rId7" Type="http://schemas.openxmlformats.org/officeDocument/2006/relationships/image" Target="../media/image40.emf"/><Relationship Id="rId12" Type="http://schemas.openxmlformats.org/officeDocument/2006/relationships/customXml" Target="../ink/ink4.xml"/><Relationship Id="rId17" Type="http://schemas.openxmlformats.org/officeDocument/2006/relationships/image" Target="../media/image45.emf"/><Relationship Id="rId25" Type="http://schemas.openxmlformats.org/officeDocument/2006/relationships/image" Target="../media/image49.emf"/><Relationship Id="rId33" Type="http://schemas.openxmlformats.org/officeDocument/2006/relationships/image" Target="../media/image53.emf"/><Relationship Id="rId38" Type="http://schemas.openxmlformats.org/officeDocument/2006/relationships/customXml" Target="../ink/ink17.xml"/><Relationship Id="rId2" Type="http://schemas.openxmlformats.org/officeDocument/2006/relationships/image" Target="../media/image43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51.emf"/><Relationship Id="rId1" Type="http://schemas.openxmlformats.org/officeDocument/2006/relationships/slideLayout" Target="../slideLayouts/slideLayout42.xml"/><Relationship Id="rId6" Type="http://schemas.openxmlformats.org/officeDocument/2006/relationships/customXml" Target="../ink/ink1.xml"/><Relationship Id="rId11" Type="http://schemas.openxmlformats.org/officeDocument/2006/relationships/image" Target="../media/image42.emf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55.emf"/><Relationship Id="rId5" Type="http://schemas.microsoft.com/office/2007/relationships/hdphoto" Target="../media/hdphoto12.wdp"/><Relationship Id="rId15" Type="http://schemas.openxmlformats.org/officeDocument/2006/relationships/image" Target="../media/image44.emf"/><Relationship Id="rId23" Type="http://schemas.openxmlformats.org/officeDocument/2006/relationships/image" Target="../media/image48.emf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46.emf"/><Relationship Id="rId31" Type="http://schemas.openxmlformats.org/officeDocument/2006/relationships/image" Target="../media/image52.emf"/><Relationship Id="rId4" Type="http://schemas.openxmlformats.org/officeDocument/2006/relationships/image" Target="../media/image44.png"/><Relationship Id="rId9" Type="http://schemas.openxmlformats.org/officeDocument/2006/relationships/image" Target="../media/image41.emf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50.emf"/><Relationship Id="rId30" Type="http://schemas.openxmlformats.org/officeDocument/2006/relationships/customXml" Target="../ink/ink13.xml"/><Relationship Id="rId35" Type="http://schemas.openxmlformats.org/officeDocument/2006/relationships/image" Target="../media/image54.emf"/><Relationship Id="rId8" Type="http://schemas.openxmlformats.org/officeDocument/2006/relationships/customXml" Target="../ink/ink2.xml"/><Relationship Id="rId3" Type="http://schemas.microsoft.com/office/2007/relationships/hdphoto" Target="../media/hdphoto1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48.png"/><Relationship Id="rId7" Type="http://schemas.openxmlformats.org/officeDocument/2006/relationships/image" Target="../media/image5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2.xml"/><Relationship Id="rId6" Type="http://schemas.microsoft.com/office/2007/relationships/hdphoto" Target="../media/hdphoto14.wdp"/><Relationship Id="rId5" Type="http://schemas.openxmlformats.org/officeDocument/2006/relationships/image" Target="../media/image49.jpeg"/><Relationship Id="rId4" Type="http://schemas.microsoft.com/office/2007/relationships/hdphoto" Target="../media/hdphoto1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2.xml"/><Relationship Id="rId5" Type="http://schemas.microsoft.com/office/2007/relationships/hdphoto" Target="../media/hdphoto16.wdp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9.png"/><Relationship Id="rId5" Type="http://schemas.microsoft.com/office/2007/relationships/hdphoto" Target="../media/hdphoto19.wdp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2.xml"/><Relationship Id="rId4" Type="http://schemas.microsoft.com/office/2007/relationships/hdphoto" Target="../media/hdphoto20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File:Thrust-force-simple.svg" TargetMode="External"/><Relationship Id="rId1" Type="http://schemas.openxmlformats.org/officeDocument/2006/relationships/slideLayout" Target="../slideLayouts/slideLayout4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>
            <a:spLocks noGrp="1"/>
          </p:cNvSpPr>
          <p:nvPr>
            <p:ph type="ctrTitle"/>
          </p:nvPr>
        </p:nvSpPr>
        <p:spPr>
          <a:xfrm>
            <a:off x="1513115" y="94819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n-US" b="1" dirty="0"/>
              <a:t>Engineering Mechanics </a:t>
            </a:r>
            <a:br>
              <a:rPr lang="en-US" dirty="0"/>
            </a:br>
            <a:r>
              <a:rPr lang="en-US" sz="4000" dirty="0"/>
              <a:t>Course code: 116U06C104</a:t>
            </a:r>
            <a:endParaRPr dirty="0"/>
          </a:p>
        </p:txBody>
      </p:sp>
      <p:sp>
        <p:nvSpPr>
          <p:cNvPr id="129" name="Google Shape;12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2800" dirty="0"/>
              <a:t>Module 1: System of Forces </a:t>
            </a:r>
          </a:p>
          <a:p>
            <a:pPr marL="0" lvl="0" indent="0">
              <a:spcBef>
                <a:spcPts val="0"/>
              </a:spcBef>
            </a:pPr>
            <a:r>
              <a:rPr lang="en-US" sz="2800" dirty="0"/>
              <a:t>		     1.1: System of coplanar forces </a:t>
            </a:r>
          </a:p>
          <a:p>
            <a:pPr marL="0" lvl="0" indent="0">
              <a:spcBef>
                <a:spcPts val="0"/>
              </a:spcBef>
            </a:pP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764614" y="5660963"/>
            <a:ext cx="51092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rPr>
              <a:t>Faculty: Dr. Manish </a:t>
            </a:r>
            <a:r>
              <a:rPr lang="en-US" sz="3600" dirty="0" err="1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rPr>
              <a:t>Deo</a:t>
            </a:r>
            <a:endParaRPr lang="en-US" sz="3600" dirty="0">
              <a:solidFill>
                <a:srgbClr val="A4253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61171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Classification of Force System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110" y="5680472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 Classification of Force system</a:t>
            </a:r>
            <a:endParaRPr lang="en-IN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28" t="2336" r="16931" b="65228"/>
          <a:stretch/>
        </p:blipFill>
        <p:spPr>
          <a:xfrm>
            <a:off x="936171" y="1926771"/>
            <a:ext cx="10611293" cy="3189515"/>
          </a:xfrm>
          <a:prstGeom prst="rect">
            <a:avLst/>
          </a:prstGeom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2040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9857" y="6429134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2 Classification of Force system</a:t>
            </a:r>
            <a:endParaRPr lang="en-IN" baseline="30000" dirty="0">
              <a:solidFill>
                <a:schemeClr val="bg1"/>
              </a:solidFill>
            </a:endParaRPr>
          </a:p>
        </p:txBody>
      </p:sp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s://i.ytimg.com/vi/tieQKPCV5oU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9000"/>
                    </a14:imgEffect>
                    <a14:imgEffect>
                      <a14:brightnessContrast bright="13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75" y="348344"/>
            <a:ext cx="9840686" cy="592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9963" r="12065" b="10935"/>
          <a:stretch/>
        </p:blipFill>
        <p:spPr bwMode="auto">
          <a:xfrm>
            <a:off x="10495008" y="2511472"/>
            <a:ext cx="1611086" cy="160126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27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917"/>
            <a:ext cx="8151612" cy="459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609" y="0"/>
            <a:ext cx="2989521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Force 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8853" y="5723650"/>
            <a:ext cx="5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3 Force system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87"/>
          <a:stretch/>
        </p:blipFill>
        <p:spPr bwMode="auto">
          <a:xfrm>
            <a:off x="7195460" y="2711399"/>
            <a:ext cx="4680857" cy="368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" r="69187"/>
          <a:stretch/>
        </p:blipFill>
        <p:spPr bwMode="auto">
          <a:xfrm>
            <a:off x="9339941" y="174169"/>
            <a:ext cx="2596492" cy="340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961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Particle and rigid body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Particle: It is a matter with considerable mass but negligible dimension.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Eg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. Train, Artificial satellite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Rigid body: It is a matter with considerable mass as well as dimension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Eg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. Columns and beams of structure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71483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Point load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The load of a body at contact surface acting over a certain area, is assumed as acting at a point, for simplicity and calculation.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0588" y="5230194"/>
            <a:ext cx="359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4 A block kept on the floor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98" y="2949349"/>
            <a:ext cx="521208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704" y="2949349"/>
            <a:ext cx="450056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04431" y="5230194"/>
            <a:ext cx="5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5 A ball in contact with ground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73907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Principle of Transmissibility of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According to the principle of transmissibility of force, the uniform motion of rigid body or the condition of equilibrium will remain unchanged if the point of application of a force acting on a rigid body is transmitted to act at any other point along its line of action.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14703" y="6176077"/>
            <a:ext cx="498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6 Push force conversion to pull force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09" y="4100357"/>
            <a:ext cx="11067349" cy="1642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384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7"/>
          <p:cNvSpPr/>
          <p:nvPr/>
        </p:nvSpPr>
        <p:spPr>
          <a:xfrm>
            <a:off x="0" y="5669586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45464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45464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39" y="3588201"/>
            <a:ext cx="9127276" cy="2402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900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Law of parallelogram of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900330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According to this law,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	 if the two forces acting simultaneously on a body at a point are represented in magnitude and direction by two adjacent sides of a parallelogram, then their resultant is represented in magnitude and direction by the diagonal of parallelogram which passes through the point of intersection of the two sides representing the forces. 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1760" y="5974291"/>
            <a:ext cx="38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7 Law of parallelogram of force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8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Law of parallelogram of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1132" y="5915086"/>
            <a:ext cx="38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7 Law of parallelogram of force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5"/>
          <a:stretch/>
        </p:blipFill>
        <p:spPr bwMode="auto">
          <a:xfrm>
            <a:off x="2227714" y="3958373"/>
            <a:ext cx="6377441" cy="19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60" y="1551214"/>
            <a:ext cx="9891264" cy="2603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587948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67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Composition of Forces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3" y="1052729"/>
            <a:ext cx="10515600" cy="4351338"/>
          </a:xfrm>
        </p:spPr>
        <p:txBody>
          <a:bodyPr>
            <a:normAutofit fontScale="92500"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Forces may be combined (added) to obtain a single force which produces the same effect as the original system of forces.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		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rcellus" panose="020E0602050203020307" pitchFamily="34" charset="0"/>
              </a:rPr>
              <a:t>This single force is known as resultant force. </a:t>
            </a:r>
            <a:endParaRPr lang="en-US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rcellus" panose="020E0602050203020307" pitchFamily="34" charset="0"/>
            </a:endParaRPr>
          </a:p>
          <a:p>
            <a:pPr algn="just">
              <a:buFont typeface="Wingdings" pitchFamily="2" charset="2"/>
              <a:buChar char="§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The process of finding the resultant of forces is called composition of forces. </a:t>
            </a:r>
          </a:p>
          <a:p>
            <a:pPr marL="0" indent="0" algn="just">
              <a:buNone/>
            </a:pPr>
            <a:endParaRPr lang="en-US" b="1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Force is a vector quantity. The method of addition of forces (vectors) is based on the parallelogram law.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1759" y="5908988"/>
            <a:ext cx="38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7 Law of parallelogram of force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5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68264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Composition of Forces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Based on the parallelogram law.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3789" y="5680385"/>
            <a:ext cx="38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8 Law of parallelogram of force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07"/>
          <a:stretch/>
        </p:blipFill>
        <p:spPr bwMode="auto">
          <a:xfrm>
            <a:off x="800328" y="2615292"/>
            <a:ext cx="3445101" cy="2838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0"/>
          <a:stretch/>
        </p:blipFill>
        <p:spPr bwMode="auto">
          <a:xfrm>
            <a:off x="4136555" y="2626174"/>
            <a:ext cx="6953014" cy="2838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93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Learning Outcome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47397"/>
            <a:ext cx="11038367" cy="435133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Students will be able to calculate the resultant of   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   Coplanar concurrent force system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Students will be able to calculate the moment of  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   force about a point.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Students will be able to apply </a:t>
            </a:r>
            <a:r>
              <a:rPr lang="en-US" sz="3600" b="1" dirty="0" err="1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Varignon’s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   theorem</a:t>
            </a:r>
            <a:endParaRPr lang="en-IN" sz="36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222136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Composition of Forces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Based on the parallelogram law.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4650" y="5988591"/>
            <a:ext cx="638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9 Triangle law of forces (Corollary of parallelogram of force)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37" y="2400300"/>
            <a:ext cx="99678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73691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9857" y="6429134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2 Classification of Force system</a:t>
            </a:r>
            <a:endParaRPr lang="en-IN" baseline="30000" dirty="0">
              <a:solidFill>
                <a:schemeClr val="bg1"/>
              </a:solidFill>
            </a:endParaRPr>
          </a:p>
        </p:txBody>
      </p:sp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s://i.ytimg.com/vi/tieQKPCV5oU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9000"/>
                    </a14:imgEffect>
                    <a14:imgEffect>
                      <a14:brightnessContrast bright="13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75" y="348344"/>
            <a:ext cx="9840686" cy="592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9963" r="12065" b="10935"/>
          <a:stretch/>
        </p:blipFill>
        <p:spPr bwMode="auto">
          <a:xfrm>
            <a:off x="10495008" y="2511472"/>
            <a:ext cx="1611086" cy="160126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75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7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Forces: </a:t>
            </a:r>
            <a:b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</a:b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			   Into oblique components of forces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9800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The process of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breaking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the force into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a number of components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which are equivalent to the given forces is called resolution of force.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The law of parallelogram shows how to combine the forces into a resultant force whereas resolution of force is an inverse operation in which a given force is replaced by two components which are equivalent to the given force.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835" y="6304002"/>
            <a:ext cx="62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11 Resolution of force into oblique components of force 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93" y="4671467"/>
            <a:ext cx="10713007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939428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Forces: </a:t>
            </a:r>
            <a:b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</a:b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				Into Rectangular coordinates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5879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The process of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breaking the force into mutually perpendicular components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, which are equivalent to the given force, is called rectangular components of force.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9925" y="6304002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12 Resolution of force into perpendicular components of force 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09"/>
          <a:stretch/>
        </p:blipFill>
        <p:spPr bwMode="auto">
          <a:xfrm>
            <a:off x="419100" y="3070080"/>
            <a:ext cx="2977243" cy="261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0" r="38090"/>
          <a:stretch/>
        </p:blipFill>
        <p:spPr bwMode="auto">
          <a:xfrm>
            <a:off x="4430486" y="3070080"/>
            <a:ext cx="2656114" cy="261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0"/>
          <a:stretch/>
        </p:blipFill>
        <p:spPr bwMode="auto">
          <a:xfrm>
            <a:off x="7903028" y="3070080"/>
            <a:ext cx="3344409" cy="261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3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40" y="60317"/>
            <a:ext cx="11674548" cy="5918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Forces: in to Rectangular coordinates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33" y="1038955"/>
            <a:ext cx="8901520" cy="51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90213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26771"/>
            <a:ext cx="11070265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Forces: </a:t>
            </a:r>
            <a:r>
              <a:rPr lang="en-US" sz="3600" u="sng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Into Rectangular coordinates</a:t>
            </a:r>
            <a:endParaRPr lang="en-IN" sz="3600" u="sng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729"/>
            <a:ext cx="11006470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The process of breaking the force into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mutually perpendicular components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, which are equivalent to the given force, is called rectangular components of force.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9925" y="6019537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12 Resolution of force into perpendicular components of force 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09" y="2974841"/>
            <a:ext cx="4712507" cy="234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99408" y="2755065"/>
            <a:ext cx="472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Marcellus"/>
              </a:rPr>
              <a:t>Sign Convention:</a:t>
            </a:r>
            <a:endParaRPr lang="en-IN" sz="2400" dirty="0">
              <a:solidFill>
                <a:prstClr val="white">
                  <a:lumMod val="50000"/>
                </a:prstClr>
              </a:solidFill>
              <a:latin typeface="Marcellu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90" y="3177562"/>
            <a:ext cx="4292793" cy="2895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60341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u="sng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 on Composition of Forces</a:t>
            </a:r>
            <a:endParaRPr lang="en-IN" sz="4800" u="sng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Q. 1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1760" y="6311757"/>
            <a:ext cx="38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Fig.10 Numerical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46"/>
          <a:stretch/>
        </p:blipFill>
        <p:spPr bwMode="auto">
          <a:xfrm>
            <a:off x="912120" y="2274038"/>
            <a:ext cx="3766205" cy="356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900" y="1810562"/>
            <a:ext cx="5541815" cy="411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4049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8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Forces (</a:t>
            </a:r>
            <a:r>
              <a:rPr lang="en-US" sz="4800" dirty="0" err="1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835" y="5922992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13  Moment of force</a:t>
            </a:r>
            <a:r>
              <a:rPr lang="en-US" baseline="30000" dirty="0">
                <a:solidFill>
                  <a:prstClr val="black"/>
                </a:solidFill>
              </a:rPr>
              <a:t> [2]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1930038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0129" y="1624030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6" y="1531771"/>
            <a:ext cx="10520439" cy="388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38684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Resolution of Forces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4800" dirty="0" err="1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835" y="5944764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14  Moment of force</a:t>
            </a:r>
            <a:r>
              <a:rPr lang="en-US" baseline="30000" dirty="0">
                <a:solidFill>
                  <a:prstClr val="black"/>
                </a:solidFill>
              </a:rPr>
              <a:t> [2]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1951810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388" y="1414971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3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95" y="1414971"/>
            <a:ext cx="9031288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094359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45" y="1684045"/>
            <a:ext cx="10654610" cy="29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Resolution of Forces 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4800" dirty="0" err="1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4378" y="5694402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15  Moment of force</a:t>
            </a:r>
            <a:r>
              <a:rPr lang="en-US" baseline="30000" dirty="0">
                <a:solidFill>
                  <a:prstClr val="black"/>
                </a:solidFill>
              </a:rPr>
              <a:t> [2]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2311048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9223" y="1774209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0532" y="428932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(a)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0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56113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Mechanics Definition and Classification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50000"/>
              <a:buBlip>
                <a:blip r:embed="rId2"/>
              </a:buBlip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Definition</a:t>
            </a:r>
            <a:endParaRPr lang="en-US" b="1" baseline="300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The branch of physical science which is concerned with study of resultant, effect of action of force on bodies, both in the state of rest and in motion.</a:t>
            </a:r>
            <a:r>
              <a:rPr lang="en-US" baseline="300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[14]</a:t>
            </a:r>
          </a:p>
          <a:p>
            <a:pPr marL="0" indent="0">
              <a:buNone/>
            </a:pPr>
            <a:endParaRPr lang="en-US" baseline="300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>
              <a:buSzPct val="150000"/>
              <a:buBlip>
                <a:blip r:embed="rId2"/>
              </a:buBlip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Classification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Mechanics of rigid bodies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Mechanics of deformable bodies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Mechanics of fluids (Fluid Mechanics)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endParaRPr lang="en-IN" dirty="0"/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5210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789" y="1205707"/>
            <a:ext cx="3511401" cy="43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369"/>
            <a:ext cx="10515600" cy="77627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Resolution of Forces 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4800" dirty="0" err="1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1755862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9222" y="1219023"/>
            <a:ext cx="7054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5 Find the </a:t>
            </a:r>
            <a:r>
              <a:rPr lang="en-IN" sz="2400" dirty="0" err="1">
                <a:solidFill>
                  <a:prstClr val="black"/>
                </a:solidFill>
                <a:latin typeface="Marcellus"/>
              </a:rPr>
              <a:t>Fouth</a:t>
            </a:r>
            <a:r>
              <a:rPr lang="en-IN" sz="2400" dirty="0">
                <a:solidFill>
                  <a:prstClr val="black"/>
                </a:solidFill>
                <a:latin typeface="Marcellus"/>
              </a:rPr>
              <a:t> force(F</a:t>
            </a:r>
            <a:r>
              <a:rPr lang="en-IN" sz="2000" dirty="0">
                <a:solidFill>
                  <a:prstClr val="black"/>
                </a:solidFill>
                <a:latin typeface="Marcellus"/>
              </a:rPr>
              <a:t>4) R=800 N is the </a:t>
            </a:r>
            <a:r>
              <a:rPr lang="en-IN" sz="2000" dirty="0" err="1">
                <a:solidFill>
                  <a:prstClr val="black"/>
                </a:solidFill>
                <a:latin typeface="Marcellus"/>
              </a:rPr>
              <a:t>resultent</a:t>
            </a:r>
            <a:r>
              <a:rPr lang="en-IN" sz="2000" dirty="0">
                <a:solidFill>
                  <a:prstClr val="black"/>
                </a:solidFill>
                <a:latin typeface="Marcellus"/>
              </a:rPr>
              <a:t> of 4 concurrent forces.</a:t>
            </a:r>
            <a:r>
              <a:rPr lang="en-IN" sz="2400" dirty="0">
                <a:solidFill>
                  <a:prstClr val="black"/>
                </a:solidFill>
                <a:latin typeface="Marcellus"/>
              </a:rPr>
              <a:t> </a:t>
            </a:r>
          </a:p>
        </p:txBody>
      </p:sp>
      <p:pic>
        <p:nvPicPr>
          <p:cNvPr id="3076" name="Picture 4" descr="C:\Users\Admin\Downloads\WhatsApp Image 2024-01-09 at 10.15.27 AM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2000"/>
                    </a14:imgEffect>
                    <a14:imgEffect>
                      <a14:brightnessContrast contras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13" t="33673" r="41281" b="47948"/>
          <a:stretch/>
        </p:blipFill>
        <p:spPr bwMode="auto">
          <a:xfrm>
            <a:off x="1229914" y="2586859"/>
            <a:ext cx="4726459" cy="31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590297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99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Resolution of Forces 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4800" dirty="0" err="1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1940924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9223" y="1404085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6</a:t>
            </a:r>
          </a:p>
        </p:txBody>
      </p:sp>
      <p:pic>
        <p:nvPicPr>
          <p:cNvPr id="3076" name="Picture 4" descr="C:\Users\Admin\Downloads\WhatsApp Image 2024-01-09 at 10.15.27 A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2000"/>
                    </a14:imgEffect>
                    <a14:imgEffect>
                      <a14:brightnessContrast contras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13" t="33673" r="41281" b="47948"/>
          <a:stretch/>
        </p:blipFill>
        <p:spPr bwMode="auto">
          <a:xfrm>
            <a:off x="629223" y="2056946"/>
            <a:ext cx="4241541" cy="31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\Downloads\WhatsApp Image 2024-01-09 at 10.15.27 AM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brightnessContrast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04" t="55040" r="29472" b="19230"/>
          <a:stretch/>
        </p:blipFill>
        <p:spPr bwMode="auto">
          <a:xfrm>
            <a:off x="5689952" y="1323616"/>
            <a:ext cx="6055151" cy="480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2293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0"/>
                    </a14:imgEffect>
                    <a14:imgEffect>
                      <a14:brightnessContrast contras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62" y="63500"/>
            <a:ext cx="536257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0697" y="156896"/>
            <a:ext cx="4856430" cy="83635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Moment of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54" y="1271696"/>
            <a:ext cx="5526386" cy="3798246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600" dirty="0">
                <a:latin typeface="Marcellus"/>
              </a:rPr>
              <a:t> The rotational effect of forces is </a:t>
            </a:r>
          </a:p>
          <a:p>
            <a:pPr marL="0" indent="0" algn="just">
              <a:buNone/>
            </a:pPr>
            <a:r>
              <a:rPr lang="en-US" sz="2600" dirty="0">
                <a:latin typeface="Marcellus"/>
              </a:rPr>
              <a:t>    called as moment of force.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600" dirty="0">
                <a:latin typeface="Marcellus"/>
              </a:rPr>
              <a:t> Rotational effect has to be </a:t>
            </a:r>
          </a:p>
          <a:p>
            <a:pPr marL="0" indent="0" algn="just">
              <a:buNone/>
            </a:pPr>
            <a:r>
              <a:rPr lang="en-US" sz="2600" dirty="0">
                <a:latin typeface="Marcellus"/>
              </a:rPr>
              <a:t>    with respect to a point.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600" dirty="0">
                <a:latin typeface="Marcellus"/>
              </a:rPr>
              <a:t> The concerned point is known as</a:t>
            </a:r>
          </a:p>
          <a:p>
            <a:pPr marL="0" indent="0" algn="just">
              <a:buNone/>
            </a:pPr>
            <a:r>
              <a:rPr lang="en-US" sz="2600" dirty="0">
                <a:latin typeface="Marcellus"/>
              </a:rPr>
              <a:t>    the moment </a:t>
            </a:r>
            <a:r>
              <a:rPr lang="en-US" sz="2600" dirty="0" err="1">
                <a:latin typeface="Marcellus"/>
              </a:rPr>
              <a:t>centre</a:t>
            </a:r>
            <a:endParaRPr lang="en-US" sz="2600" dirty="0">
              <a:latin typeface="Marcellus"/>
            </a:endParaRPr>
          </a:p>
          <a:p>
            <a:pPr algn="just">
              <a:buFont typeface="Wingdings" pitchFamily="2" charset="2"/>
              <a:buChar char="ü"/>
            </a:pPr>
            <a:r>
              <a:rPr lang="en-IN" sz="2600" dirty="0">
                <a:latin typeface="Marcellus"/>
              </a:rPr>
              <a:t>This perpendicular distance is known as moment of arm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8835" y="6304002"/>
            <a:ext cx="287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16 Moments of force 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4" name="Picture 2" descr="https://upload.wikimedia.org/wikipedia/commons/0/09/Torque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06" y="3829438"/>
            <a:ext cx="3953846" cy="276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981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07" y="161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Moment of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5280" y="6119336"/>
            <a:ext cx="404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16 Moments of force 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60" y="1138339"/>
            <a:ext cx="501098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5" y="3648383"/>
            <a:ext cx="6280956" cy="2815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996" y="1369705"/>
            <a:ext cx="68202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prstClr val="black"/>
                </a:solidFill>
                <a:latin typeface="Marcellus"/>
              </a:rPr>
              <a:t>Rotational effect or moment of force : Product of force and the perpendicular distance from moment centre to the force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prstClr val="black"/>
                </a:solidFill>
                <a:latin typeface="Marcellus"/>
              </a:rPr>
              <a:t>Tendency to rotate clockwise or anti-clockwise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33681" y="2570033"/>
                <a:ext cx="243385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1D6FA9">
                              <a:lumMod val="75000"/>
                            </a:srgbClr>
                          </a:solidFill>
                          <a:latin typeface="Cambria Math"/>
                        </a:rPr>
                        <m:t>𝑀</m:t>
                      </m:r>
                      <m:r>
                        <a:rPr lang="en-US" sz="3200" i="1">
                          <a:solidFill>
                            <a:srgbClr val="1D6FA9">
                              <a:lumMod val="75000"/>
                            </a:srgbClr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solidFill>
                            <a:srgbClr val="1D6FA9">
                              <a:lumMod val="75000"/>
                            </a:srgbClr>
                          </a:solidFill>
                          <a:latin typeface="Cambria Math"/>
                        </a:rPr>
                        <m:t>𝐹</m:t>
                      </m:r>
                      <m:r>
                        <a:rPr lang="en-US" sz="3200" i="1" smtClean="0">
                          <a:solidFill>
                            <a:srgbClr val="1D6FA9">
                              <a:lumMod val="75000"/>
                            </a:srgbClr>
                          </a:solidFill>
                          <a:latin typeface="Cambria Math"/>
                        </a:rPr>
                        <m:t>×</m:t>
                      </m:r>
                      <m:r>
                        <a:rPr lang="en-US" sz="3200" i="1">
                          <a:solidFill>
                            <a:srgbClr val="1D6FA9">
                              <a:lumMod val="75000"/>
                            </a:srgbClr>
                          </a:solidFill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IN" sz="3200" dirty="0">
                  <a:solidFill>
                    <a:srgbClr val="1D6FA9">
                      <a:lumMod val="75000"/>
                    </a:srgbClr>
                  </a:solidFill>
                  <a:latin typeface="Marcellus" panose="020E0602050203020307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81" y="2570033"/>
                <a:ext cx="2433853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630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79" y="975800"/>
            <a:ext cx="8725600" cy="486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9221" y="518811"/>
            <a:ext cx="833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prstClr val="black"/>
                </a:solidFill>
                <a:latin typeface="Marcellus"/>
              </a:rPr>
              <a:t>Q. 7 Find the resultant moment of all the forces about A</a:t>
            </a:r>
          </a:p>
        </p:txBody>
      </p:sp>
      <p:sp>
        <p:nvSpPr>
          <p:cNvPr id="4" name="Google Shape;66;p7"/>
          <p:cNvSpPr/>
          <p:nvPr/>
        </p:nvSpPr>
        <p:spPr>
          <a:xfrm>
            <a:off x="0" y="5669586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45464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45464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312322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295" y="-240499"/>
            <a:ext cx="8604564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Moment of Force (</a:t>
            </a:r>
            <a:r>
              <a:rPr lang="en-US" sz="4800" dirty="0" err="1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835" y="5879448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17,18  Moment of force</a:t>
            </a:r>
            <a:r>
              <a:rPr lang="en-US" baseline="30000" dirty="0">
                <a:solidFill>
                  <a:prstClr val="black"/>
                </a:solidFill>
              </a:rPr>
              <a:t> [3]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013545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40" y="745327"/>
            <a:ext cx="10515600" cy="134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274" y="1164593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8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19"/>
          <a:stretch/>
        </p:blipFill>
        <p:spPr bwMode="auto">
          <a:xfrm>
            <a:off x="300252" y="2910779"/>
            <a:ext cx="6182436" cy="2520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5979" y="3482872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9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279" y="2504020"/>
            <a:ext cx="4881796" cy="273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51136" y="2485918"/>
            <a:ext cx="89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  <a:latin typeface="Marcellus"/>
              </a:rPr>
              <a:t>Fig. 17        </a:t>
            </a:r>
            <a:endParaRPr lang="en-IN" dirty="0">
              <a:solidFill>
                <a:prstClr val="white">
                  <a:lumMod val="50000"/>
                </a:prstClr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6177" y="5542697"/>
            <a:ext cx="89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  <a:latin typeface="Marcellus"/>
              </a:rPr>
              <a:t>Fig. 18        </a:t>
            </a:r>
            <a:endParaRPr lang="en-IN" dirty="0">
              <a:solidFill>
                <a:prstClr val="white">
                  <a:lumMod val="50000"/>
                </a:prstClr>
              </a:solidFill>
              <a:latin typeface="Marcellus"/>
            </a:endParaRPr>
          </a:p>
        </p:txBody>
      </p:sp>
      <p:sp>
        <p:nvSpPr>
          <p:cNvPr id="13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4782" y="1647851"/>
            <a:ext cx="174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>
                <a:solidFill>
                  <a:schemeClr val="bg1"/>
                </a:solidFill>
                <a:latin typeface="Marcellus"/>
              </a:rPr>
              <a:t>Ans</a:t>
            </a:r>
            <a:r>
              <a:rPr lang="en-IN" sz="2400" b="1" dirty="0">
                <a:solidFill>
                  <a:schemeClr val="bg1"/>
                </a:solidFill>
                <a:latin typeface="Marcellus"/>
              </a:rPr>
              <a:t>: 275N</a:t>
            </a:r>
          </a:p>
        </p:txBody>
      </p:sp>
    </p:spTree>
    <p:extLst>
      <p:ext uri="{BB962C8B-B14F-4D97-AF65-F5344CB8AC3E}">
        <p14:creationId xmlns:p14="http://schemas.microsoft.com/office/powerpoint/2010/main" val="1852469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4" y="267149"/>
            <a:ext cx="4669465" cy="87585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Couple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3011" y="6064510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19,20 Couple </a:t>
            </a:r>
            <a:r>
              <a:rPr lang="en-US" baseline="30000" dirty="0">
                <a:solidFill>
                  <a:prstClr val="black"/>
                </a:solidFill>
              </a:rPr>
              <a:t> [3]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4305" y="3198607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6" y="1586133"/>
            <a:ext cx="66675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Marcellus"/>
              </a:rPr>
              <a:t>Two parallel forces of equal magnitude and opposite senses form a couple.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Marcellus"/>
              </a:rPr>
              <a:t>Effect: Rotate a body on which it acts.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Marcellus"/>
              </a:rPr>
              <a:t>Moment of Couple:</a:t>
            </a:r>
          </a:p>
          <a:p>
            <a:pPr marL="0" indent="0">
              <a:buNone/>
            </a:pPr>
            <a:r>
              <a:rPr lang="en-US" dirty="0">
                <a:latin typeface="Marcellus"/>
              </a:rPr>
              <a:t>       M = F X 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Marcellus"/>
              </a:rPr>
              <a:t>Sign convention: </a:t>
            </a:r>
          </a:p>
          <a:p>
            <a:pPr lvl="2">
              <a:buFont typeface="Wingdings" panose="05000000000000000000" pitchFamily="2" charset="2"/>
              <a:buChar char="Ø"/>
              <a:tabLst>
                <a:tab pos="2689225" algn="l"/>
              </a:tabLst>
            </a:pPr>
            <a:r>
              <a:rPr lang="en-US" sz="2400" dirty="0">
                <a:latin typeface="Marcellus"/>
              </a:rPr>
              <a:t>Anticlockwise : + </a:t>
            </a:r>
            <a:r>
              <a:rPr lang="en-US" sz="2400" dirty="0" err="1">
                <a:latin typeface="Marcellus"/>
              </a:rPr>
              <a:t>Ve</a:t>
            </a:r>
            <a:endParaRPr lang="en-US" sz="2400" dirty="0">
              <a:latin typeface="Marcellus"/>
            </a:endParaRPr>
          </a:p>
          <a:p>
            <a:pPr lvl="2">
              <a:buFont typeface="Wingdings" panose="05000000000000000000" pitchFamily="2" charset="2"/>
              <a:buChar char="Ø"/>
              <a:tabLst>
                <a:tab pos="2689225" algn="l"/>
              </a:tabLst>
            </a:pPr>
            <a:r>
              <a:rPr lang="en-US" sz="2400" dirty="0">
                <a:latin typeface="Marcellus"/>
              </a:rPr>
              <a:t>Clockwise: - </a:t>
            </a:r>
            <a:r>
              <a:rPr lang="en-US" sz="2400" dirty="0" err="1">
                <a:latin typeface="Marcellus"/>
              </a:rPr>
              <a:t>Ve</a:t>
            </a:r>
            <a:endParaRPr lang="en-US" sz="2400" dirty="0">
              <a:latin typeface="Marcellus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435" y="3442806"/>
            <a:ext cx="6926262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81841" y="5406396"/>
            <a:ext cx="565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  <a:latin typeface="Marcellus"/>
              </a:rPr>
              <a:t>Fig. 19                                                           Fig. 20</a:t>
            </a:r>
            <a:endParaRPr lang="en-IN" dirty="0">
              <a:solidFill>
                <a:prstClr val="white">
                  <a:lumMod val="50000"/>
                </a:prstClr>
              </a:solidFill>
              <a:latin typeface="Marcellu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79" y="84493"/>
            <a:ext cx="4561110" cy="337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282859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206" y="-119168"/>
            <a:ext cx="10515600" cy="95331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Properties Couple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2279" y="3187721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66" y="929836"/>
            <a:ext cx="11545199" cy="308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66" y="4018718"/>
            <a:ext cx="11372628" cy="2238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4501430" y="4829582"/>
              <a:ext cx="1479600" cy="292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5590" y="4766222"/>
                <a:ext cx="151128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5383790" y="5039102"/>
              <a:ext cx="584640" cy="32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7950" y="4975742"/>
                <a:ext cx="616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5098310" y="5083742"/>
              <a:ext cx="901800" cy="63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2470" y="5020382"/>
                <a:ext cx="9334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4558310" y="4963142"/>
              <a:ext cx="781560" cy="95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2470" y="4899782"/>
                <a:ext cx="8132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5053670" y="1121222"/>
              <a:ext cx="1657800" cy="3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7830" y="1057862"/>
                <a:ext cx="16894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/>
              <p14:cNvContentPartPr/>
              <p14:nvPr/>
            </p14:nvContentPartPr>
            <p14:xfrm>
              <a:off x="7123670" y="1044902"/>
              <a:ext cx="978480" cy="172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07830" y="981542"/>
                <a:ext cx="10101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9117710" y="1013222"/>
              <a:ext cx="1581480" cy="241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01870" y="949862"/>
                <a:ext cx="16131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4869710" y="1445222"/>
              <a:ext cx="901800" cy="216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53870" y="1381862"/>
                <a:ext cx="93348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8101790" y="1534142"/>
              <a:ext cx="48924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85950" y="1470782"/>
                <a:ext cx="520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8723870" y="1559342"/>
              <a:ext cx="1524600" cy="12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08030" y="1495982"/>
                <a:ext cx="15562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/>
              <p14:cNvContentPartPr/>
              <p14:nvPr/>
            </p14:nvContentPartPr>
            <p14:xfrm>
              <a:off x="5923790" y="2270702"/>
              <a:ext cx="527400" cy="19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07950" y="2207342"/>
                <a:ext cx="5590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2755070" y="2607302"/>
              <a:ext cx="1181520" cy="114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39230" y="2543942"/>
                <a:ext cx="1213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5606270" y="2607302"/>
              <a:ext cx="1797120" cy="1526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0430" y="2543942"/>
                <a:ext cx="1828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/>
              <p14:cNvContentPartPr/>
              <p14:nvPr/>
            </p14:nvContentPartPr>
            <p14:xfrm>
              <a:off x="1237310" y="4156382"/>
              <a:ext cx="3988080" cy="216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21470" y="4093022"/>
                <a:ext cx="40197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/>
              <p14:cNvContentPartPr/>
              <p14:nvPr/>
            </p14:nvContentPartPr>
            <p14:xfrm>
              <a:off x="1180070" y="4251782"/>
              <a:ext cx="3435840" cy="101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64230" y="4188422"/>
                <a:ext cx="34675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/>
              <p14:cNvContentPartPr/>
              <p14:nvPr/>
            </p14:nvContentPartPr>
            <p14:xfrm>
              <a:off x="1186550" y="6029822"/>
              <a:ext cx="7252200" cy="576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70710" y="5966462"/>
                <a:ext cx="72838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/>
              <p14:cNvContentPartPr/>
              <p14:nvPr/>
            </p14:nvContentPartPr>
            <p14:xfrm>
              <a:off x="1129310" y="5966102"/>
              <a:ext cx="7290360" cy="1591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13470" y="5902742"/>
                <a:ext cx="7322040" cy="28584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598843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444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Couple (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Numerica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2828483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784" y="616117"/>
            <a:ext cx="497633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12904" y="3474814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21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7728" y="1281921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0749" y="5804255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21,22 Couple </a:t>
            </a:r>
            <a:r>
              <a:rPr lang="en-US" baseline="30000" dirty="0">
                <a:solidFill>
                  <a:prstClr val="black"/>
                </a:solidFill>
              </a:rPr>
              <a:t> [2]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8" b="8712"/>
          <a:stretch/>
        </p:blipFill>
        <p:spPr bwMode="auto">
          <a:xfrm>
            <a:off x="2122714" y="3844146"/>
            <a:ext cx="9176657" cy="196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37728" y="3698329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11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7719" y="5288138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22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1310" y="1281921"/>
            <a:ext cx="324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arcellus"/>
              </a:rPr>
              <a:t>Calculate the couple</a:t>
            </a:r>
            <a:endParaRPr lang="en-IN" b="1" dirty="0">
              <a:latin typeface="Marcellus"/>
            </a:endParaRPr>
          </a:p>
        </p:txBody>
      </p:sp>
      <p:sp>
        <p:nvSpPr>
          <p:cNvPr id="1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68147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2" t="39567" r="27887"/>
          <a:stretch/>
        </p:blipFill>
        <p:spPr bwMode="auto">
          <a:xfrm>
            <a:off x="474131" y="2006888"/>
            <a:ext cx="4097867" cy="240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937" y="14359"/>
            <a:ext cx="11049000" cy="515408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Concurrent Forces (Numerical)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853597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930"/>
          <a:stretch/>
        </p:blipFill>
        <p:spPr bwMode="auto">
          <a:xfrm>
            <a:off x="1006075" y="555172"/>
            <a:ext cx="9979541" cy="15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746" y="856930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13</a:t>
            </a:r>
          </a:p>
        </p:txBody>
      </p:sp>
      <p:pic>
        <p:nvPicPr>
          <p:cNvPr id="1026" name="Picture 2" descr="C:\Users\Admin\Downloads\WhatsApp Image 2024-01-17 at 2.00.47 PM.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8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9" t="22308" r="19074" b="49615"/>
          <a:stretch/>
        </p:blipFill>
        <p:spPr bwMode="auto">
          <a:xfrm>
            <a:off x="573537" y="4107827"/>
            <a:ext cx="3539066" cy="228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ownloads\WhatsApp Image 2024-01-17 at 2.01.30 PM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6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9" t="45000" r="8889" b="20313"/>
          <a:stretch/>
        </p:blipFill>
        <p:spPr bwMode="auto">
          <a:xfrm>
            <a:off x="6796044" y="3080657"/>
            <a:ext cx="3862997" cy="281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\Downloads\WhatsApp Image 2024-01-17 at 2.00.47 PM.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8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9" t="50622" r="19074" b="44777"/>
          <a:stretch/>
        </p:blipFill>
        <p:spPr bwMode="auto">
          <a:xfrm>
            <a:off x="725937" y="6420149"/>
            <a:ext cx="3539066" cy="3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\Downloads\WhatsApp Image 2024-01-17 at 2.01.30 PM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6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9" t="79420" r="8889" b="15521"/>
          <a:stretch/>
        </p:blipFill>
        <p:spPr bwMode="auto">
          <a:xfrm>
            <a:off x="7481858" y="5987135"/>
            <a:ext cx="3862997" cy="41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dmin\Downloads\WhatsApp Image 2024-01-17 at 2.01.30 PM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6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9" t="36354" r="8889" b="55280"/>
          <a:stretch/>
        </p:blipFill>
        <p:spPr bwMode="auto">
          <a:xfrm>
            <a:off x="6948444" y="2367027"/>
            <a:ext cx="3862997" cy="6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21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Rigid Body Mechanics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In rigid body mechanics, bodies are assumed to be perfectly rigid, i.e. there is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no deformation of bodies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under the action of loads to which they are subjected.</a:t>
            </a:r>
          </a:p>
          <a:p>
            <a:pPr marL="0" indent="0" algn="just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Although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Engineering machines and structures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do deform under the action of loads, their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deformation is so little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, that it does not affect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conditions of equilibrium or equations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of motion which are applied in their study.</a:t>
            </a: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150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9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Concurrent Forces (Numerical)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483473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16" y="1553605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white">
                    <a:lumMod val="50000"/>
                  </a:prstClr>
                </a:solidFill>
                <a:latin typeface="Marcellus"/>
              </a:rPr>
              <a:t>Q. 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30749" y="6043747"/>
            <a:ext cx="453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24 Resultant of concurrent Forces</a:t>
            </a:r>
            <a:r>
              <a:rPr lang="en-US" baseline="30000" dirty="0">
                <a:solidFill>
                  <a:prstClr val="black"/>
                </a:solidFill>
              </a:rPr>
              <a:t> [2]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798" y="1384273"/>
            <a:ext cx="102446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Marcellus"/>
                <a:cs typeface="ItalicC" panose="00000400000000000000" pitchFamily="2" charset="0"/>
              </a:rPr>
              <a:t>A car is pulled by means of two ropes as shown in Fig. 24. The tension in one rope is P = 2.6 </a:t>
            </a:r>
            <a:r>
              <a:rPr lang="en-US" sz="2800" dirty="0" err="1">
                <a:solidFill>
                  <a:prstClr val="white">
                    <a:lumMod val="50000"/>
                  </a:prstClr>
                </a:solidFill>
                <a:latin typeface="Marcellus"/>
                <a:cs typeface="ItalicC" panose="00000400000000000000" pitchFamily="2" charset="0"/>
              </a:rPr>
              <a:t>kN.</a:t>
            </a:r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Marcellus"/>
                <a:cs typeface="ItalicC" panose="00000400000000000000" pitchFamily="2" charset="0"/>
              </a:rPr>
              <a:t> If the resultant of two forces applied at O is directed along the x-axis of the car. Find the tension in the other rope and magnitude of the resultant. (</a:t>
            </a:r>
            <a:r>
              <a:rPr lang="en-IN" sz="2800" dirty="0">
                <a:solidFill>
                  <a:prstClr val="black"/>
                </a:solidFill>
              </a:rPr>
              <a:t>Q = 2.934 </a:t>
            </a:r>
            <a:r>
              <a:rPr lang="en-IN" sz="2800" dirty="0" err="1">
                <a:solidFill>
                  <a:prstClr val="black"/>
                </a:solidFill>
              </a:rPr>
              <a:t>kN</a:t>
            </a:r>
            <a:r>
              <a:rPr lang="en-IN" sz="2800" dirty="0">
                <a:solidFill>
                  <a:prstClr val="black"/>
                </a:solidFill>
              </a:rPr>
              <a:t>, R = 4.8 </a:t>
            </a:r>
            <a:r>
              <a:rPr lang="en-IN" sz="2800" dirty="0" err="1">
                <a:solidFill>
                  <a:prstClr val="black"/>
                </a:solidFill>
              </a:rPr>
              <a:t>kN</a:t>
            </a:r>
            <a:r>
              <a:rPr lang="en-IN" sz="2800" dirty="0">
                <a:solidFill>
                  <a:prstClr val="black"/>
                </a:solidFill>
              </a:rPr>
              <a:t> ( )</a:t>
            </a:r>
            <a:endParaRPr lang="en-IN" sz="2800" dirty="0">
              <a:solidFill>
                <a:prstClr val="white">
                  <a:lumMod val="50000"/>
                </a:prstClr>
              </a:solidFill>
              <a:latin typeface="Marcellus"/>
              <a:cs typeface="ItalicC" panose="000004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112" y="3597938"/>
            <a:ext cx="4618037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184400" y="3372143"/>
            <a:ext cx="1947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4433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Resultant of Concurrent Forces Using Method of Resolution 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853597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121" y="1587950"/>
                <a:ext cx="11812771" cy="433426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Marcellus"/>
                  </a:rPr>
                  <a:t>Following steps to adopted if more than two forces are acting at a point:</a:t>
                </a:r>
              </a:p>
              <a:p>
                <a:pPr marL="0" indent="0">
                  <a:buNone/>
                </a:pPr>
                <a:endParaRPr lang="en-US" dirty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arcellus"/>
                  </a:rPr>
                  <a:t>Step I:</a:t>
                </a:r>
                <a:r>
                  <a:rPr lang="en-US" dirty="0">
                    <a:latin typeface="Marcellus"/>
                  </a:rPr>
                  <a:t> Resolve the inclined forces if any along the horizontal X –direction and the vertical Y – direction</a:t>
                </a:r>
              </a:p>
              <a:p>
                <a:pPr marL="0" indent="0">
                  <a:buNone/>
                </a:pPr>
                <a:endParaRPr lang="en-US" dirty="0">
                  <a:latin typeface="Marcellus"/>
                </a:endParaRPr>
              </a:p>
              <a:p>
                <a:pPr marL="361950" indent="-361950"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arcellus"/>
                  </a:rPr>
                  <a:t>Step II: </a:t>
                </a:r>
                <a:r>
                  <a:rPr lang="en-US" dirty="0">
                    <a:latin typeface="Marcellus"/>
                  </a:rPr>
                  <a:t>a) Calculate the sum of resolved horizontal forces to get, </a:t>
                </a:r>
                <a:r>
                  <a:rPr lang="el-GR" dirty="0"/>
                  <a:t>Σ</a:t>
                </a:r>
                <a:r>
                  <a:rPr lang="en-US" dirty="0" err="1">
                    <a:latin typeface="Marcellus"/>
                  </a:rPr>
                  <a:t>F</a:t>
                </a:r>
                <a:r>
                  <a:rPr lang="en-US" baseline="-25000" dirty="0" err="1">
                    <a:latin typeface="Marcellus"/>
                  </a:rPr>
                  <a:t>x</a:t>
                </a:r>
                <a:r>
                  <a:rPr lang="en-US" baseline="-25000" dirty="0">
                    <a:latin typeface="Marcellus"/>
                  </a:rPr>
                  <a:t> </a:t>
                </a:r>
                <a:r>
                  <a:rPr lang="en-US" dirty="0">
                    <a:latin typeface="Marcellus"/>
                  </a:rPr>
                  <a:t>(following   sign convention:  +</a:t>
                </a:r>
                <a:r>
                  <a:rPr lang="en-US" dirty="0" err="1">
                    <a:latin typeface="Marcellus"/>
                  </a:rPr>
                  <a:t>Ve</a:t>
                </a:r>
                <a:r>
                  <a:rPr lang="en-US" dirty="0">
                    <a:latin typeface="Marcellus"/>
                  </a:rPr>
                  <a:t> </a:t>
                </a:r>
              </a:p>
              <a:p>
                <a:pPr marL="1339850" indent="-1158875">
                  <a:buNone/>
                </a:pPr>
                <a:r>
                  <a:rPr lang="en-US" baseline="-25000" dirty="0">
                    <a:latin typeface="Marcellus"/>
                  </a:rPr>
                  <a:t>                        </a:t>
                </a:r>
                <a:r>
                  <a:rPr lang="en-US" dirty="0">
                    <a:latin typeface="Marcellus"/>
                  </a:rPr>
                  <a:t> b) Calculate the sum of resolved horizontal forces to get, </a:t>
                </a:r>
                <a:r>
                  <a:rPr lang="el-GR" dirty="0"/>
                  <a:t>Σ</a:t>
                </a:r>
                <a:r>
                  <a:rPr lang="en-US" dirty="0" err="1">
                    <a:latin typeface="Marcellus"/>
                  </a:rPr>
                  <a:t>F</a:t>
                </a:r>
                <a:r>
                  <a:rPr lang="en-US" baseline="-25000" dirty="0" err="1">
                    <a:latin typeface="Marcellus"/>
                  </a:rPr>
                  <a:t>y</a:t>
                </a:r>
                <a:r>
                  <a:rPr lang="en-US" baseline="-25000" dirty="0">
                    <a:latin typeface="Marcellus"/>
                  </a:rPr>
                  <a:t> </a:t>
                </a:r>
                <a:r>
                  <a:rPr lang="en-US" dirty="0">
                    <a:latin typeface="Marcellus"/>
                  </a:rPr>
                  <a:t>(following  sign convention:  +</a:t>
                </a:r>
                <a:r>
                  <a:rPr lang="en-US" dirty="0" err="1">
                    <a:latin typeface="Marcellus"/>
                  </a:rPr>
                  <a:t>Ve</a:t>
                </a:r>
                <a:r>
                  <a:rPr lang="en-US" dirty="0">
                    <a:latin typeface="Marcellus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arcellus"/>
                  </a:rPr>
                  <a:t>                c) Resultant: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/>
                                    <a:ea typeface="Cambria Math"/>
                                  </a:rPr>
                                  <m:t>Σ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/>
                            </m:sSubSup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/>
                                    <a:ea typeface="Cambria Math"/>
                                  </a:rPr>
                                  <m:t>Σ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sub>
                              <m:sup/>
                            </m:sSubSup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>
                  <a:latin typeface="Marcellus"/>
                </a:endParaRPr>
              </a:p>
              <a:p>
                <a:pPr marL="0" indent="0">
                  <a:buNone/>
                </a:pPr>
                <a:endParaRPr lang="en-US" dirty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>
                  <a:latin typeface="Marcellu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121" y="1587950"/>
                <a:ext cx="11812771" cy="4334261"/>
              </a:xfrm>
              <a:blipFill rotWithShape="1">
                <a:blip r:embed="rId2"/>
                <a:stretch>
                  <a:fillRect l="-929" t="-37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3168502" y="3755081"/>
            <a:ext cx="60605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82902" y="4455994"/>
            <a:ext cx="10633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587807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Resultant of Concurrent Forces Using Method of Resolution 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853597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121" y="1875153"/>
                <a:ext cx="11812771" cy="43342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Marcellus"/>
                  </a:rPr>
                  <a:t>Following steps to adopted if more than two forces are acting at a point:</a:t>
                </a: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r>
                  <a:rPr lang="en-US" b="1" dirty="0">
                    <a:latin typeface="Marcellus"/>
                  </a:rPr>
                  <a:t>Step III:</a:t>
                </a:r>
                <a:r>
                  <a:rPr lang="en-US" dirty="0">
                    <a:latin typeface="Marcellus"/>
                  </a:rPr>
                  <a:t> To determine the direction of resultant w.r.t. X – axis </a:t>
                </a:r>
                <a:r>
                  <a:rPr lang="el-GR" dirty="0"/>
                  <a:t>θ</a:t>
                </a:r>
                <a:r>
                  <a:rPr lang="en-US" dirty="0">
                    <a:latin typeface="Marcellus"/>
                  </a:rPr>
                  <a:t>, following steps to be followed:</a:t>
                </a: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r>
                  <a:rPr lang="en-US" dirty="0">
                    <a:latin typeface="Marcellus"/>
                  </a:rPr>
                  <a:t>Take +</a:t>
                </a:r>
                <a:r>
                  <a:rPr lang="en-US" dirty="0" err="1">
                    <a:latin typeface="Marcellus"/>
                  </a:rPr>
                  <a:t>ve</a:t>
                </a:r>
                <a:r>
                  <a:rPr lang="en-US" dirty="0">
                    <a:latin typeface="Marcellus"/>
                  </a:rPr>
                  <a:t> values of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 dirty="0">
                    <a:latin typeface="Marcellus"/>
                  </a:rPr>
                  <a:t> 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  <m:sup/>
                    </m:sSubSup>
                  </m:oMath>
                </a14:m>
                <a:r>
                  <a:rPr lang="en-US" dirty="0">
                    <a:latin typeface="Marcellus"/>
                  </a:rPr>
                  <a:t>in the following relation to obtain </a:t>
                </a:r>
                <a:r>
                  <a:rPr lang="el-GR" dirty="0"/>
                  <a:t>θ</a:t>
                </a:r>
                <a:r>
                  <a:rPr lang="en-US" dirty="0">
                    <a:latin typeface="Marcellus"/>
                  </a:rPr>
                  <a:t>: </a:t>
                </a:r>
              </a:p>
              <a:p>
                <a:pPr marL="0" indent="0">
                  <a:buNone/>
                  <a:tabLst>
                    <a:tab pos="1616075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𝑡𝑎𝑛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Σ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  <m:sup/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Σ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  <m:sup/>
                        </m:sSubSup>
                      </m:den>
                    </m:f>
                  </m:oMath>
                </a14:m>
                <a:r>
                  <a:rPr lang="en-US" dirty="0">
                    <a:latin typeface="Marcellus"/>
                  </a:rPr>
                  <a:t> (Angle will be less than 90</a:t>
                </a:r>
                <a:r>
                  <a:rPr lang="en-US" baseline="30000" dirty="0">
                    <a:latin typeface="Marcellus"/>
                  </a:rPr>
                  <a:t>0</a:t>
                </a:r>
                <a:r>
                  <a:rPr lang="en-US" dirty="0">
                    <a:latin typeface="Marcellus"/>
                  </a:rPr>
                  <a:t>).</a:t>
                </a:r>
              </a:p>
              <a:p>
                <a:pPr marL="0" indent="0">
                  <a:buNone/>
                  <a:tabLst>
                    <a:tab pos="1616075" algn="l"/>
                  </a:tabLst>
                </a:pPr>
                <a:endParaRPr lang="en-US" dirty="0">
                  <a:latin typeface="Marcellus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Marcellus"/>
                  </a:rPr>
                  <a:t>                     </a:t>
                </a:r>
              </a:p>
              <a:p>
                <a:pPr marL="361950" indent="-361950">
                  <a:buFont typeface="Wingdings" panose="05000000000000000000" pitchFamily="2" charset="2"/>
                  <a:buChar char="q"/>
                </a:pPr>
                <a:endParaRPr lang="en-US" dirty="0">
                  <a:latin typeface="Marcellus"/>
                </a:endParaRPr>
              </a:p>
              <a:p>
                <a:pPr marL="0" indent="0">
                  <a:buNone/>
                </a:pPr>
                <a:endParaRPr lang="en-US" dirty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>
                  <a:latin typeface="Marcellu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121" y="1875153"/>
                <a:ext cx="11812771" cy="4334261"/>
              </a:xfrm>
              <a:blipFill rotWithShape="1">
                <a:blip r:embed="rId2"/>
                <a:stretch>
                  <a:fillRect l="-1084" t="-23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889639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07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Resultant of Concurrent Forces Using Method of Resolution 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58897" y="3853597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9991" y="1875153"/>
                <a:ext cx="11812771" cy="43342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Marcellus"/>
                  </a:rPr>
                  <a:t>Following steps to adopted if more than two forces are acting at a point:</a:t>
                </a: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r>
                  <a:rPr lang="en-US" b="1" dirty="0">
                    <a:latin typeface="Marcellus"/>
                  </a:rPr>
                  <a:t>Step IV: </a:t>
                </a:r>
                <a:r>
                  <a:rPr lang="en-US" dirty="0">
                    <a:latin typeface="Marcellus"/>
                  </a:rPr>
                  <a:t>Based on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signs</m:t>
                    </m:r>
                    <m:r>
                      <a:rPr lang="en-US">
                        <a:latin typeface="Cambria Math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 dirty="0">
                    <a:latin typeface="Marcellus"/>
                  </a:rPr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  <m:sup/>
                    </m:sSubSup>
                  </m:oMath>
                </a14:m>
                <a:r>
                  <a:rPr lang="en-US" dirty="0">
                    <a:latin typeface="Marcellus"/>
                  </a:rPr>
                  <a:t> decide the quadrant of the resultant.</a:t>
                </a: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endParaRPr lang="en-US" dirty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endParaRPr lang="en-US" dirty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endParaRPr lang="en-US" dirty="0">
                  <a:latin typeface="Marcellus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Marcellus"/>
                  </a:rPr>
                  <a:t>                     </a:t>
                </a:r>
              </a:p>
              <a:p>
                <a:pPr marL="361950" indent="-361950">
                  <a:buFont typeface="Wingdings" panose="05000000000000000000" pitchFamily="2" charset="2"/>
                  <a:buChar char="q"/>
                </a:pPr>
                <a:endParaRPr lang="en-US" dirty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>
                    <a:latin typeface="Marcellus"/>
                  </a:rPr>
                  <a:t>Step V:</a:t>
                </a:r>
                <a:r>
                  <a:rPr lang="en-US" dirty="0">
                    <a:latin typeface="Marcellus"/>
                  </a:rPr>
                  <a:t> Draw the diagram showing the direction of the resultant.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>
                  <a:latin typeface="Marcellu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991" y="1875153"/>
                <a:ext cx="11812771" cy="4334261"/>
              </a:xfrm>
              <a:blipFill rotWithShape="1">
                <a:blip r:embed="rId2"/>
                <a:stretch>
                  <a:fillRect l="-1032" t="-3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686979"/>
                  </p:ext>
                </p:extLst>
              </p:nvPr>
            </p:nvGraphicFramePr>
            <p:xfrm>
              <a:off x="2458075" y="3037564"/>
              <a:ext cx="8128000" cy="2560576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Marcellus"/>
                            </a:rPr>
                            <a:t>Condition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Marcellus"/>
                            </a:rPr>
                            <a:t>Position of Resultant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>
                              <a:latin typeface="Marcellus"/>
                            </a:rPr>
                            <a:t> +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r>
                            <a:rPr lang="en-US" sz="2400" baseline="0" dirty="0" err="1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>
                              <a:latin typeface="Marcellus"/>
                            </a:rPr>
                            <a:t> +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r>
                            <a:rPr lang="en-US" sz="2400" dirty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Marcellus"/>
                            </a:rPr>
                            <a:t>1</a:t>
                          </a:r>
                          <a:r>
                            <a:rPr lang="en-US" sz="2400" baseline="30000" dirty="0">
                              <a:latin typeface="Marcellus"/>
                            </a:rPr>
                            <a:t>st</a:t>
                          </a:r>
                          <a:r>
                            <a:rPr lang="en-US" sz="2400" dirty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>
                              <a:latin typeface="Marcellus"/>
                            </a:rPr>
                            <a:t> -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r>
                            <a:rPr lang="en-US" sz="2400" baseline="0" dirty="0" err="1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>
                              <a:latin typeface="Marcellus"/>
                            </a:rPr>
                            <a:t> +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r>
                            <a:rPr lang="en-US" sz="2400" dirty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Marcellus"/>
                            </a:rPr>
                            <a:t>2</a:t>
                          </a:r>
                          <a:r>
                            <a:rPr lang="en-US" sz="2400" baseline="30000" dirty="0">
                              <a:latin typeface="Marcellus"/>
                            </a:rPr>
                            <a:t>nd</a:t>
                          </a:r>
                          <a:r>
                            <a:rPr lang="en-US" sz="2400" dirty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>
                              <a:latin typeface="Marcellus"/>
                            </a:rPr>
                            <a:t> -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r>
                            <a:rPr lang="en-US" sz="2400" baseline="0" dirty="0" err="1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>
                              <a:latin typeface="Marcellus"/>
                            </a:rPr>
                            <a:t> -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r>
                            <a:rPr lang="en-US" sz="2400" dirty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Marcellus"/>
                            </a:rPr>
                            <a:t>3</a:t>
                          </a:r>
                          <a:r>
                            <a:rPr lang="en-US" sz="2400" baseline="30000" dirty="0">
                              <a:latin typeface="Marcellus"/>
                            </a:rPr>
                            <a:t>rd</a:t>
                          </a:r>
                          <a:r>
                            <a:rPr lang="en-US" sz="2400" dirty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>
                              <a:latin typeface="Marcellus"/>
                            </a:rPr>
                            <a:t> +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r>
                            <a:rPr lang="en-US" sz="2400" baseline="0" dirty="0" err="1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>
                              <a:latin typeface="Marcellus"/>
                            </a:rPr>
                            <a:t> -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r>
                            <a:rPr lang="en-US" sz="2400" dirty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>
                              <a:latin typeface="Marcellus"/>
                            </a:rPr>
                            <a:t> 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Marcellus"/>
                            </a:rPr>
                            <a:t>4</a:t>
                          </a:r>
                          <a:r>
                            <a:rPr lang="en-US" sz="2400" baseline="30000" dirty="0">
                              <a:latin typeface="Marcellus"/>
                            </a:rPr>
                            <a:t>th</a:t>
                          </a:r>
                          <a:r>
                            <a:rPr lang="en-US" sz="2400" dirty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686979"/>
                  </p:ext>
                </p:extLst>
              </p:nvPr>
            </p:nvGraphicFramePr>
            <p:xfrm>
              <a:off x="2458075" y="3037564"/>
              <a:ext cx="8128000" cy="2401572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4064000"/>
                    <a:gridCol w="4064000"/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Condition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Position of Resultant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4860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02500" r="-100000" b="-32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1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st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4860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02500" r="-100000" b="-22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2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nd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4860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306329" r="-100000" b="-1265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3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rd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4860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401250" r="-100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4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th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62296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Concurrent Forces (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Numerica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494359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146" y="1632225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14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8" y="1632224"/>
            <a:ext cx="5813899" cy="212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45" y="1251221"/>
            <a:ext cx="456247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30749" y="6054633"/>
            <a:ext cx="453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26 Resultant of concurrent Forces</a:t>
            </a:r>
            <a:r>
              <a:rPr lang="en-US" baseline="30000" dirty="0">
                <a:solidFill>
                  <a:prstClr val="black"/>
                </a:solidFill>
              </a:rPr>
              <a:t> [2]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591470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8289"/>
            <a:ext cx="10783186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Concurrent Forces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Numerica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l)</a:t>
            </a:r>
            <a:endParaRPr lang="en-IN" sz="24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320183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7889" y="5947205"/>
            <a:ext cx="188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26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4528" y="1112613"/>
            <a:ext cx="53493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prstClr val="black"/>
                </a:solidFill>
                <a:latin typeface="Marcellus"/>
              </a:rPr>
              <a:t>Q.15.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 Forces 7 </a:t>
            </a:r>
            <a:r>
              <a:rPr lang="en-US" sz="2800" dirty="0" err="1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, 10 </a:t>
            </a:r>
            <a:r>
              <a:rPr lang="en-US" sz="2800" dirty="0" err="1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, 10 </a:t>
            </a:r>
            <a:r>
              <a:rPr lang="en-US" sz="2800" dirty="0" err="1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 and 3 </a:t>
            </a:r>
            <a:r>
              <a:rPr lang="en-US" sz="2800" dirty="0" err="1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, respectively act at one of the angular point of regular pentagon toward the other four points taken in order. Find their resultant completely.</a:t>
            </a:r>
          </a:p>
          <a:p>
            <a:pPr algn="just"/>
            <a:r>
              <a:rPr lang="en-US" sz="2800" dirty="0">
                <a:solidFill>
                  <a:prstClr val="black"/>
                </a:solidFill>
                <a:latin typeface="Marcellus"/>
              </a:rPr>
              <a:t> (</a:t>
            </a:r>
            <a:r>
              <a:rPr lang="en-IN" sz="2800" dirty="0">
                <a:solidFill>
                  <a:prstClr val="black"/>
                </a:solidFill>
              </a:rPr>
              <a:t>R = 25.10 </a:t>
            </a:r>
            <a:r>
              <a:rPr lang="en-IN" sz="2800" dirty="0" err="1">
                <a:solidFill>
                  <a:prstClr val="black"/>
                </a:solidFill>
              </a:rPr>
              <a:t>kN</a:t>
            </a:r>
            <a:r>
              <a:rPr lang="en-IN" sz="2800" dirty="0">
                <a:solidFill>
                  <a:prstClr val="black"/>
                </a:solidFill>
              </a:rPr>
              <a:t>, </a:t>
            </a:r>
            <a:r>
              <a:rPr lang="el-GR" sz="2800" dirty="0">
                <a:solidFill>
                  <a:prstClr val="black"/>
                </a:solidFill>
                <a:latin typeface="Times New Roman"/>
                <a:cs typeface="Times New Roman"/>
              </a:rPr>
              <a:t>θ</a:t>
            </a:r>
            <a:r>
              <a:rPr lang="en-IN" sz="2800" dirty="0">
                <a:solidFill>
                  <a:prstClr val="black"/>
                </a:solidFill>
              </a:rPr>
              <a:t> = 45.69</a:t>
            </a:r>
            <a:r>
              <a:rPr lang="en-IN" sz="2800" baseline="30000" dirty="0">
                <a:solidFill>
                  <a:prstClr val="black"/>
                </a:solidFill>
              </a:rPr>
              <a:t>0</a:t>
            </a:r>
            <a:r>
              <a:rPr lang="en-IN" sz="2800" dirty="0">
                <a:solidFill>
                  <a:prstClr val="black"/>
                </a:solidFill>
              </a:rPr>
              <a:t>)</a:t>
            </a:r>
            <a:endParaRPr lang="en-IN" sz="2800" baseline="300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67" y="1112613"/>
            <a:ext cx="5279127" cy="447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83149" y="6032857"/>
            <a:ext cx="453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27 Resultant of concurrent Forces</a:t>
            </a:r>
            <a:r>
              <a:rPr lang="en-US" baseline="30000" dirty="0">
                <a:solidFill>
                  <a:prstClr val="black"/>
                </a:solidFill>
              </a:rPr>
              <a:t> [2]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45854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Concurrent Forces (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Numerica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l)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853597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146" y="1554238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16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2"/>
          <a:stretch/>
        </p:blipFill>
        <p:spPr bwMode="auto">
          <a:xfrm>
            <a:off x="1131403" y="1491731"/>
            <a:ext cx="10454736" cy="399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Long Answer Type Question: Give an account of 'direction' as a major  component of a map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363" y="2154505"/>
            <a:ext cx="4512570" cy="40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771" y="2154505"/>
            <a:ext cx="4379423" cy="38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65344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497" y="1435544"/>
            <a:ext cx="6029186" cy="3942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8"/>
            <a:ext cx="5350933" cy="693208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Couple (Numerical)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494359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461" y="733273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17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73028" y="5939103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23 Couple </a:t>
            </a:r>
            <a:r>
              <a:rPr lang="en-US" baseline="30000" dirty="0">
                <a:solidFill>
                  <a:prstClr val="black"/>
                </a:solidFill>
              </a:rPr>
              <a:t>[3]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642" y="634688"/>
            <a:ext cx="5722757" cy="13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536289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154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 on Coplanar Parallel Forces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949" y="6304002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29 Coplanar parallel Forces </a:t>
            </a:r>
            <a:r>
              <a:rPr lang="en-US" baseline="30000" dirty="0">
                <a:solidFill>
                  <a:prstClr val="black"/>
                </a:solidFill>
              </a:rPr>
              <a:t> [2]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999" y="1438679"/>
            <a:ext cx="441007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0965" y="977014"/>
            <a:ext cx="976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Marcellus"/>
              </a:rPr>
              <a:t>Q. 18 Determine the resultant of Force system shown in Fig. 29</a:t>
            </a:r>
            <a:endParaRPr lang="en-IN" sz="2400" b="1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25266" y="2926097"/>
            <a:ext cx="7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29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10"/>
          <a:stretch/>
        </p:blipFill>
        <p:spPr bwMode="auto">
          <a:xfrm>
            <a:off x="425211" y="2195917"/>
            <a:ext cx="11132380" cy="172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1"/>
          <a:stretch/>
        </p:blipFill>
        <p:spPr bwMode="auto">
          <a:xfrm>
            <a:off x="577611" y="4080294"/>
            <a:ext cx="11132380" cy="2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615" y="6600825"/>
            <a:ext cx="34338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9"/>
          <a:stretch/>
        </p:blipFill>
        <p:spPr bwMode="auto">
          <a:xfrm>
            <a:off x="1401337" y="1557989"/>
            <a:ext cx="10220049" cy="250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79" y="257174"/>
            <a:ext cx="10299032" cy="183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699" y="470342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Marcellus"/>
              </a:rPr>
              <a:t>Q. 19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3"/>
          <a:stretch/>
        </p:blipFill>
        <p:spPr bwMode="auto">
          <a:xfrm>
            <a:off x="1383609" y="4059590"/>
            <a:ext cx="10113719" cy="2792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3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8" y="434521"/>
            <a:ext cx="1106254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Mechanics of Rigid Bodies </a:t>
            </a:r>
            <a:br>
              <a:rPr lang="en-US" sz="42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</a:br>
            <a:r>
              <a:rPr lang="en-US" sz="31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3600" b="1" dirty="0">
                <a:solidFill>
                  <a:srgbClr val="002060"/>
                </a:solidFill>
                <a:latin typeface="Marcellus" panose="020E0602050203020307" pitchFamily="34" charset="0"/>
                <a:ea typeface="+mn-ea"/>
                <a:cs typeface="+mn-cs"/>
              </a:rPr>
              <a:t>Engineering Mechanics</a:t>
            </a:r>
            <a:r>
              <a:rPr lang="en-US" sz="31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r>
              <a:rPr lang="en-US" sz="42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 </a:t>
            </a:r>
            <a:br>
              <a:rPr lang="en-US" sz="42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</a:br>
            <a:r>
              <a:rPr lang="en-US" sz="4800" u="sng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Classification</a:t>
            </a:r>
            <a:endParaRPr lang="en-IN" sz="4800" u="sng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"/>
          <a:stretch/>
        </p:blipFill>
        <p:spPr bwMode="auto">
          <a:xfrm>
            <a:off x="1573618" y="2090076"/>
            <a:ext cx="9420447" cy="42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40260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033" y="9561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 on Coplanar Parallel Forces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34145" y="817946"/>
            <a:ext cx="55714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Marcellus"/>
              </a:rPr>
              <a:t>Q. 20 Fig. 30 shows four parallel forces acting on a beam ABCD.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Marcellus"/>
              </a:rPr>
              <a:t>Determine the resultant of the system and its location from A.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Marcellus"/>
              </a:rPr>
              <a:t>Replace the system by a single force and a couple acting at point B.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Marcellus"/>
              </a:rPr>
              <a:t>Replace the system by a single force and  couple acting at point D&gt;</a:t>
            </a:r>
            <a:endParaRPr lang="en-IN" sz="2400" dirty="0">
              <a:solidFill>
                <a:prstClr val="white">
                  <a:lumMod val="50000"/>
                </a:prstClr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6665" y="3668931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30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7" t="11154"/>
          <a:stretch/>
        </p:blipFill>
        <p:spPr bwMode="auto">
          <a:xfrm>
            <a:off x="6302719" y="962527"/>
            <a:ext cx="5719869" cy="236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84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266" y="789070"/>
            <a:ext cx="40993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Marcellus"/>
              </a:rPr>
              <a:t>Q. 21 Fig. shows a parallel system of four forces and two couples.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>
                <a:solidFill>
                  <a:prstClr val="black"/>
                </a:solidFill>
                <a:latin typeface="Marcellus"/>
              </a:rPr>
              <a:t>Replace the system by a single force and obtain its location from A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>
                <a:solidFill>
                  <a:prstClr val="black"/>
                </a:solidFill>
                <a:latin typeface="Marcellus"/>
              </a:rPr>
              <a:t>Replace the system by a force couple system at point A.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>
                <a:solidFill>
                  <a:prstClr val="black"/>
                </a:solidFill>
                <a:latin typeface="Marcellus"/>
              </a:rPr>
              <a:t>Replace it by a force couple system at point 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7" b="31000"/>
          <a:stretch/>
        </p:blipFill>
        <p:spPr bwMode="auto">
          <a:xfrm>
            <a:off x="5290785" y="789070"/>
            <a:ext cx="6383258" cy="227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718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54648"/>
          <a:stretch/>
        </p:blipFill>
        <p:spPr bwMode="auto">
          <a:xfrm>
            <a:off x="546333" y="3904656"/>
            <a:ext cx="6905076" cy="63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336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Varignon’s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 Theorem</a:t>
            </a:r>
            <a:endParaRPr lang="en-IN" sz="3600" b="1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1493" y="5792360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28 Varignon’s Theorem </a:t>
            </a:r>
            <a:r>
              <a:rPr lang="en-US" baseline="30000" dirty="0">
                <a:solidFill>
                  <a:prstClr val="black"/>
                </a:solidFill>
              </a:rPr>
              <a:t> [2],[3]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43" y="525862"/>
            <a:ext cx="4317186" cy="545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44297" y="1076943"/>
            <a:ext cx="72179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Marcellus"/>
              </a:rPr>
              <a:t>It states that </a:t>
            </a:r>
          </a:p>
          <a:p>
            <a:r>
              <a:rPr lang="en-US" sz="2800" b="1" dirty="0">
                <a:solidFill>
                  <a:prstClr val="black"/>
                </a:solidFill>
                <a:latin typeface="Marcellus"/>
              </a:rPr>
              <a:t>			Moment of the resultant 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of all the forces in plane about any point is equal to the algebraic sum of </a:t>
            </a:r>
            <a:r>
              <a:rPr lang="en-US" sz="2800" b="1" dirty="0">
                <a:solidFill>
                  <a:prstClr val="black"/>
                </a:solidFill>
                <a:latin typeface="Marcellus"/>
              </a:rPr>
              <a:t>moments of all the forces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 about the same point.</a:t>
            </a:r>
            <a:endParaRPr lang="en-IN" sz="28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3"/>
          <a:stretch/>
        </p:blipFill>
        <p:spPr bwMode="auto">
          <a:xfrm>
            <a:off x="546333" y="4742052"/>
            <a:ext cx="6905076" cy="94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2134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4999" y="526583"/>
            <a:ext cx="5181600" cy="693208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Varignon’s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 Theorem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835" y="6304002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28 Varignon’s Theorem </a:t>
            </a:r>
            <a:r>
              <a:rPr lang="en-US" baseline="30000" dirty="0">
                <a:solidFill>
                  <a:prstClr val="black"/>
                </a:solidFill>
              </a:rPr>
              <a:t> [2],[3]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928" y="106326"/>
            <a:ext cx="3287344" cy="374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25"/>
          <a:stretch/>
        </p:blipFill>
        <p:spPr bwMode="auto">
          <a:xfrm>
            <a:off x="163740" y="1517526"/>
            <a:ext cx="10212388" cy="19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4"/>
          <a:stretch/>
        </p:blipFill>
        <p:spPr bwMode="auto">
          <a:xfrm>
            <a:off x="240702" y="3982035"/>
            <a:ext cx="10212388" cy="2215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17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3146" y="390606"/>
            <a:ext cx="6861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Marcellus"/>
              </a:rPr>
              <a:t>Q. 22 Determine the resultant of the parallel Force system and locate it w.r.t. to O, if its radius is 1 m.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417" y="188811"/>
            <a:ext cx="4439465" cy="307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33" y="3461779"/>
            <a:ext cx="3064640" cy="235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34"/>
          <a:stretch/>
        </p:blipFill>
        <p:spPr bwMode="auto">
          <a:xfrm>
            <a:off x="399503" y="1816651"/>
            <a:ext cx="6895448" cy="2501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2" r="41111"/>
          <a:stretch/>
        </p:blipFill>
        <p:spPr bwMode="auto">
          <a:xfrm>
            <a:off x="309360" y="4556755"/>
            <a:ext cx="4060621" cy="165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Admin\Pictures\Screenshots\Screenshot 2025-01-16 22185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60" y="4037902"/>
            <a:ext cx="2840887" cy="269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6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6"/>
          <a:stretch/>
        </p:blipFill>
        <p:spPr bwMode="auto">
          <a:xfrm>
            <a:off x="6513984" y="1906919"/>
            <a:ext cx="5238765" cy="419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516" y="0"/>
            <a:ext cx="11377482" cy="80915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 on Coplanar Non Concurrent – Non Parallel Forces</a:t>
            </a:r>
            <a:endParaRPr lang="en-IN" sz="2800" b="1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33367" y="6097602"/>
            <a:ext cx="92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34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306" y="790661"/>
            <a:ext cx="6049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prstClr val="black"/>
                </a:solidFill>
                <a:latin typeface="Marcellus"/>
              </a:rPr>
              <a:t>Q. 23 A triangular plate ABC is subjected to four coplanar forces as shown in Fig. 34. Determine the resultant completely and locate its position w.r.t. point A. 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8911" y="6439147"/>
            <a:ext cx="568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34 Coplanar Non Concurrent Non - Parallel Forces</a:t>
            </a:r>
            <a:r>
              <a:rPr lang="en-US" baseline="30000" dirty="0">
                <a:solidFill>
                  <a:prstClr val="black"/>
                </a:solidFill>
              </a:rPr>
              <a:t>[2]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174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7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31" y="681171"/>
            <a:ext cx="6209646" cy="478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brightnessContrast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5032"/>
          <a:stretch/>
        </p:blipFill>
        <p:spPr bwMode="auto">
          <a:xfrm>
            <a:off x="435624" y="264025"/>
            <a:ext cx="6271994" cy="7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75" y="5514400"/>
            <a:ext cx="11304392" cy="104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brightnessContrast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79"/>
          <a:stretch/>
        </p:blipFill>
        <p:spPr bwMode="auto">
          <a:xfrm>
            <a:off x="294799" y="1827621"/>
            <a:ext cx="6271994" cy="363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brightnessContrast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18" b="70065"/>
          <a:stretch/>
        </p:blipFill>
        <p:spPr bwMode="auto">
          <a:xfrm>
            <a:off x="337870" y="1164571"/>
            <a:ext cx="6271994" cy="69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80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37"/>
          <a:stretch/>
        </p:blipFill>
        <p:spPr bwMode="auto">
          <a:xfrm>
            <a:off x="306915" y="305858"/>
            <a:ext cx="11739023" cy="100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brightnessContrast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702" t="26585" r="3087" b="3672"/>
          <a:stretch/>
        </p:blipFill>
        <p:spPr bwMode="auto">
          <a:xfrm>
            <a:off x="7526867" y="1794933"/>
            <a:ext cx="3666067" cy="324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2" r="44984"/>
          <a:stretch/>
        </p:blipFill>
        <p:spPr bwMode="auto">
          <a:xfrm>
            <a:off x="459316" y="1401417"/>
            <a:ext cx="6458320" cy="378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7" t="19932"/>
          <a:stretch/>
        </p:blipFill>
        <p:spPr bwMode="auto">
          <a:xfrm>
            <a:off x="7347965" y="1553817"/>
            <a:ext cx="4823871" cy="378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5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74" y="966361"/>
            <a:ext cx="5975498" cy="296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86"/>
          <a:stretch/>
        </p:blipFill>
        <p:spPr bwMode="auto">
          <a:xfrm>
            <a:off x="285400" y="1327853"/>
            <a:ext cx="3295180" cy="1583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9" b="27678"/>
          <a:stretch/>
        </p:blipFill>
        <p:spPr bwMode="auto">
          <a:xfrm>
            <a:off x="714548" y="2786813"/>
            <a:ext cx="3039303" cy="1192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"/>
          <a:stretch/>
        </p:blipFill>
        <p:spPr bwMode="auto">
          <a:xfrm>
            <a:off x="621291" y="3833519"/>
            <a:ext cx="8782353" cy="2870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63" y="5556249"/>
            <a:ext cx="2816225" cy="116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6639" y="194150"/>
            <a:ext cx="1040842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58775" algn="l"/>
              </a:tabLst>
            </a:pPr>
            <a:r>
              <a:rPr lang="en-US" sz="2800" b="1" dirty="0"/>
              <a:t>Q. 24 Determine the resultant of the forces system shown in fig  and </a:t>
            </a:r>
          </a:p>
          <a:p>
            <a:pPr>
              <a:tabLst>
                <a:tab pos="358775" algn="l"/>
              </a:tabLst>
            </a:pPr>
            <a:r>
              <a:rPr lang="en-US" sz="2800" b="1" dirty="0"/>
              <a:t>position where the resultant cuts the X axis</a:t>
            </a:r>
          </a:p>
        </p:txBody>
      </p:sp>
    </p:spTree>
    <p:extLst>
      <p:ext uri="{BB962C8B-B14F-4D97-AF65-F5344CB8AC3E}">
        <p14:creationId xmlns:p14="http://schemas.microsoft.com/office/powerpoint/2010/main" val="50353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5476" b="6891"/>
          <a:stretch/>
        </p:blipFill>
        <p:spPr bwMode="auto">
          <a:xfrm>
            <a:off x="241300" y="1028698"/>
            <a:ext cx="11569700" cy="399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043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814" y="-22691"/>
            <a:ext cx="1106254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Marcellus" panose="020E0602050203020307" pitchFamily="34" charset="0"/>
                <a:ea typeface="+mn-ea"/>
                <a:cs typeface="+mn-cs"/>
              </a:rPr>
              <a:t>Engineering Mechanics definitions</a:t>
            </a:r>
            <a:endParaRPr lang="en-IN" sz="4800" u="sng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71" y="1099457"/>
            <a:ext cx="10386256" cy="525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961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 on Coplanar Non Concurrent – Non Parallel Forces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949" y="6304002"/>
            <a:ext cx="568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35 Coplanar Non Concurrent Non - Parallel Forces</a:t>
            </a:r>
            <a:r>
              <a:rPr lang="en-US" baseline="30000" dirty="0">
                <a:solidFill>
                  <a:prstClr val="black"/>
                </a:solidFill>
              </a:rPr>
              <a:t>[3]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897056" y="4639451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35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986" y="1729939"/>
            <a:ext cx="5640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Marcellus"/>
              </a:rPr>
              <a:t>Q. 25 A system of forces of acting on a bell crank lever is shown in Fig. </a:t>
            </a:r>
          </a:p>
          <a:p>
            <a:pPr algn="just"/>
            <a:r>
              <a:rPr lang="en-US" sz="2400" dirty="0">
                <a:latin typeface="Marcellus"/>
              </a:rPr>
              <a:t>Determine the magnitude, direction and the point of application of the resultant w.r.t ‘O’. Also determine the location of the resultant on the horizontal arm of the lever. (</a:t>
            </a:r>
            <a:r>
              <a:rPr lang="en-US" sz="2400" i="1" dirty="0">
                <a:latin typeface="Marcellus"/>
              </a:rPr>
              <a:t>R = 2671.2 N at theta = 80.3 at perpendicular distance d = 139.17 mm to left of O. X = 14.12 cm left of O</a:t>
            </a:r>
            <a:endParaRPr lang="en-IN" sz="2400" i="1" dirty="0">
              <a:latin typeface="Marcellu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80" y="1584251"/>
            <a:ext cx="6120720" cy="371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200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2" y="609893"/>
            <a:ext cx="11605795" cy="511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762" y="267465"/>
            <a:ext cx="7787770" cy="630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4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373" y="1307247"/>
            <a:ext cx="4381500" cy="509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44949" y="6304002"/>
            <a:ext cx="568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37 Coplanar Non Concurrent Non - Parallel Forces</a:t>
            </a:r>
            <a:r>
              <a:rPr lang="en-US" baseline="30000" dirty="0">
                <a:solidFill>
                  <a:prstClr val="black"/>
                </a:solidFill>
              </a:rPr>
              <a:t>[3]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522" y="205226"/>
            <a:ext cx="11405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2800" indent="-812800" algn="just"/>
            <a:r>
              <a:rPr lang="en-US" sz="2400" dirty="0">
                <a:solidFill>
                  <a:prstClr val="black"/>
                </a:solidFill>
                <a:latin typeface="Marcellus"/>
              </a:rPr>
              <a:t>Q. 26 Determine the resultant of the given coplanar system of forces and a couple. </a:t>
            </a:r>
          </a:p>
          <a:p>
            <a:pPr marL="457200" indent="-457200" algn="just">
              <a:buFontTx/>
              <a:buAutoNum type="alphaLcParenR"/>
            </a:pPr>
            <a:r>
              <a:rPr lang="en-US" sz="2400" dirty="0">
                <a:solidFill>
                  <a:prstClr val="black"/>
                </a:solidFill>
                <a:latin typeface="Marcellus"/>
              </a:rPr>
              <a:t>Also locate the resultant on the X axis w.r.t the origin.</a:t>
            </a:r>
          </a:p>
          <a:p>
            <a:pPr marL="457200" indent="-457200" algn="just">
              <a:buFontTx/>
              <a:buAutoNum type="alphaLcParenR"/>
            </a:pPr>
            <a:r>
              <a:rPr lang="en-US" sz="2400" dirty="0">
                <a:solidFill>
                  <a:prstClr val="black"/>
                </a:solidFill>
                <a:latin typeface="Marcellus"/>
              </a:rPr>
              <a:t>Reduce the system to a force couple system at O.</a:t>
            </a:r>
          </a:p>
          <a:p>
            <a:pPr marL="812800" indent="-812800" algn="just"/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3158" y="1628507"/>
            <a:ext cx="75455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This is a general force system, since the lines of action of all forces </a:t>
            </a:r>
            <a:r>
              <a:rPr lang="en-US" dirty="0" err="1">
                <a:solidFill>
                  <a:prstClr val="black"/>
                </a:solidFill>
              </a:rPr>
              <a:t>don‟t</a:t>
            </a:r>
            <a:r>
              <a:rPr lang="en-US" dirty="0">
                <a:solidFill>
                  <a:prstClr val="black"/>
                </a:solidFill>
              </a:rPr>
              <a:t> meet</a:t>
            </a:r>
          </a:p>
          <a:p>
            <a:r>
              <a:rPr lang="en-IN" dirty="0">
                <a:solidFill>
                  <a:prstClr val="black"/>
                </a:solidFill>
              </a:rPr>
              <a:t>at a single point.</a:t>
            </a:r>
          </a:p>
          <a:p>
            <a:r>
              <a:rPr lang="en-IN" dirty="0">
                <a:solidFill>
                  <a:prstClr val="black"/>
                </a:solidFill>
              </a:rPr>
              <a:t>Calculations of angles: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9" y="2551836"/>
            <a:ext cx="5410484" cy="249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56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973" y="1267661"/>
            <a:ext cx="4381500" cy="509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14" y="324737"/>
            <a:ext cx="7058476" cy="3688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3" y="4579182"/>
            <a:ext cx="3565369" cy="201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1157" y="4209910"/>
            <a:ext cx="4789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prstClr val="black"/>
                </a:solidFill>
              </a:rPr>
              <a:t>Magnitude of the resultant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7621" y="4232850"/>
            <a:ext cx="3715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prstClr val="black"/>
                </a:solidFill>
              </a:rPr>
              <a:t>Direction of the resultant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903" y="4810014"/>
            <a:ext cx="1996288" cy="18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859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4" y="2314693"/>
            <a:ext cx="4527550" cy="438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69" y="497691"/>
            <a:ext cx="9074573" cy="322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9503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brightnessContrast contras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16" y="1212783"/>
            <a:ext cx="5740671" cy="498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798" y="5938316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36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9774" y="402448"/>
            <a:ext cx="6560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2800" indent="-812800" algn="just"/>
            <a:r>
              <a:rPr lang="en-US" sz="2400" dirty="0">
                <a:solidFill>
                  <a:prstClr val="black"/>
                </a:solidFill>
                <a:latin typeface="Marcellus"/>
              </a:rPr>
              <a:t>Q. 27 Three forces 1 </a:t>
            </a:r>
            <a:r>
              <a:rPr lang="en-US" sz="2400" dirty="0" err="1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400" dirty="0">
                <a:solidFill>
                  <a:prstClr val="black"/>
                </a:solidFill>
                <a:latin typeface="Marcellus"/>
              </a:rPr>
              <a:t>, 3 KN and 2.5 </a:t>
            </a:r>
            <a:r>
              <a:rPr lang="en-US" sz="2400" dirty="0" err="1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400" dirty="0">
                <a:solidFill>
                  <a:prstClr val="black"/>
                </a:solidFill>
                <a:latin typeface="Marcellus"/>
              </a:rPr>
              <a:t> act on a vertical pole 6 m high. </a:t>
            </a:r>
          </a:p>
          <a:p>
            <a:pPr marL="812800" indent="-812800" algn="just"/>
            <a:r>
              <a:rPr lang="en-US" sz="2400" dirty="0">
                <a:solidFill>
                  <a:prstClr val="black"/>
                </a:solidFill>
                <a:latin typeface="Marcellus"/>
              </a:rPr>
              <a:t>Determine: </a:t>
            </a:r>
          </a:p>
          <a:p>
            <a:pPr marL="457200" indent="-457200" algn="just">
              <a:buFontTx/>
              <a:buAutoNum type="alphaLcPeriod"/>
            </a:pPr>
            <a:r>
              <a:rPr lang="en-US" sz="2400" dirty="0">
                <a:solidFill>
                  <a:prstClr val="black"/>
                </a:solidFill>
                <a:latin typeface="Marcellus"/>
              </a:rPr>
              <a:t>The magnitude, direction and position of resultant w.r.t. A.</a:t>
            </a:r>
          </a:p>
          <a:p>
            <a:pPr marL="457200" indent="-457200" algn="just">
              <a:buFontTx/>
              <a:buAutoNum type="alphaLcPeriod"/>
            </a:pPr>
            <a:r>
              <a:rPr lang="en-US" sz="2400" dirty="0">
                <a:solidFill>
                  <a:prstClr val="black"/>
                </a:solidFill>
                <a:latin typeface="Marcellus"/>
              </a:rPr>
              <a:t>The position where the pole cuts the pole from the base.</a:t>
            </a:r>
          </a:p>
          <a:p>
            <a:pPr marL="457200" indent="-457200" algn="just">
              <a:buFontTx/>
              <a:buAutoNum type="alphaLcPeriod"/>
            </a:pPr>
            <a:r>
              <a:rPr lang="en-US" sz="2400" dirty="0">
                <a:solidFill>
                  <a:prstClr val="black"/>
                </a:solidFill>
                <a:latin typeface="Marcellus"/>
              </a:rPr>
              <a:t>Reduce it to a force couple system at A.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9163093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Reference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>
                <a:solidFill>
                  <a:schemeClr val="bg1">
                    <a:lumMod val="50000"/>
                  </a:schemeClr>
                </a:solidFill>
                <a:latin typeface="Marcellus"/>
                <a:hlinkClick r:id="rId2"/>
              </a:rPr>
              <a:t>https://commons.wikimedia.org/wiki/File:Thrust-force-simple.svg</a:t>
            </a:r>
            <a:endParaRPr lang="en-IN" sz="24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‘Engineering Mechanics’, N.H. Dubey, Tata McGraw Hill Publication, 2017, page no: 1.1  to 1.25</a:t>
            </a:r>
            <a:endParaRPr lang="en-IN" sz="24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‘Engineering Mechanics’, M.D.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Marcellus"/>
              </a:rPr>
              <a:t>Dayal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, page no: 14,24</a:t>
            </a:r>
            <a:endParaRPr lang="en-IN" sz="24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  <a:p>
            <a:pPr marL="514350" indent="-514350">
              <a:buFont typeface="+mj-lt"/>
              <a:buAutoNum type="arabicPeriod"/>
            </a:pP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61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"/>
          <a:stretch/>
        </p:blipFill>
        <p:spPr bwMode="auto">
          <a:xfrm>
            <a:off x="1876651" y="603552"/>
            <a:ext cx="8671605" cy="550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29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Fundamental Concepts of Mechanics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Length: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Position of a point in space w.r.t. origin.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Size of a system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Time: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For bodies in motion</a:t>
            </a: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94654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76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Fundamental Concepts of Mechanics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4528" y="1228398"/>
            <a:ext cx="11049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Mass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: 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 Quantity of matter contained in a body. 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 Remains unchanged irrespective of the position occupied by    </a:t>
            </a:r>
          </a:p>
          <a:p>
            <a:pPr lvl="2" algn="just"/>
            <a:r>
              <a:rPr lang="en-US" sz="2400" dirty="0">
                <a:latin typeface="Marcellus" panose="020E0602050203020307" pitchFamily="34" charset="0"/>
              </a:rPr>
              <a:t>     the body.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Force</a:t>
            </a:r>
            <a:r>
              <a:rPr lang="en-US" sz="44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: 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Action of one body on the another body. 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The action could be ‘push’ or ‘pull’.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The force is exerted when there is actual contact between the two bodies or without contact like: gravitational force or magnetic force etc.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Force requires: Magnitude, direction, point of application</a:t>
            </a:r>
            <a:endParaRPr lang="en-IN" sz="2400" dirty="0">
              <a:latin typeface="Marcellus" panose="020E0602050203020307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8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Pull – Push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33" y="1943099"/>
            <a:ext cx="6364352" cy="3575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4558" y="5927271"/>
            <a:ext cx="5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Fig. 1 Pull – Push forces</a:t>
            </a:r>
            <a:r>
              <a:rPr lang="en-US" baseline="30000" dirty="0">
                <a:solidFill>
                  <a:prstClr val="black"/>
                </a:solidFill>
              </a:rPr>
              <a:t>[1]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0" y="3166533"/>
            <a:ext cx="239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  <a:latin typeface="Marcellus"/>
              </a:rPr>
              <a:t>PULL</a:t>
            </a:r>
            <a:endParaRPr lang="en-IN" dirty="0">
              <a:solidFill>
                <a:srgbClr val="0070C0"/>
              </a:solidFill>
              <a:latin typeface="Marcellu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3000" y="4775200"/>
            <a:ext cx="239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B74919">
                    <a:lumMod val="60000"/>
                    <a:lumOff val="40000"/>
                  </a:srgbClr>
                </a:solidFill>
                <a:latin typeface="Marcellus"/>
              </a:rPr>
              <a:t>PUSH</a:t>
            </a:r>
            <a:endParaRPr lang="en-IN" dirty="0">
              <a:solidFill>
                <a:srgbClr val="B74919">
                  <a:lumMod val="60000"/>
                  <a:lumOff val="40000"/>
                </a:srgbClr>
              </a:solidFill>
              <a:latin typeface="Marcellus"/>
            </a:endParaRPr>
          </a:p>
        </p:txBody>
      </p:sp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33705153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Somaiy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Somaiy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Somaiy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8457</TotalTime>
  <Words>2453</Words>
  <Application>Microsoft Office PowerPoint</Application>
  <PresentationFormat>Widescreen</PresentationFormat>
  <Paragraphs>260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Fira Sans</vt:lpstr>
      <vt:lpstr>Marcellus</vt:lpstr>
      <vt:lpstr>Times New Roman</vt:lpstr>
      <vt:lpstr>Wingdings</vt:lpstr>
      <vt:lpstr>2_Office Theme</vt:lpstr>
      <vt:lpstr>Custom Design</vt:lpstr>
      <vt:lpstr>1_Office Theme</vt:lpstr>
      <vt:lpstr>3_Office Theme</vt:lpstr>
      <vt:lpstr>Office Theme</vt:lpstr>
      <vt:lpstr>Engineering Mechanics  Course code: 116U06C104</vt:lpstr>
      <vt:lpstr>Learning Outcome</vt:lpstr>
      <vt:lpstr>Mechanics Definition and Classification</vt:lpstr>
      <vt:lpstr>Rigid Body Mechanics</vt:lpstr>
      <vt:lpstr>Mechanics of Rigid Bodies  (Engineering Mechanics)  Classification</vt:lpstr>
      <vt:lpstr>Engineering Mechanics definitions</vt:lpstr>
      <vt:lpstr>Fundamental Concepts of Mechanics</vt:lpstr>
      <vt:lpstr>Fundamental Concepts of Mechanics</vt:lpstr>
      <vt:lpstr>Pull – Push Force</vt:lpstr>
      <vt:lpstr>Classification of Force System</vt:lpstr>
      <vt:lpstr>PowerPoint Presentation</vt:lpstr>
      <vt:lpstr>Force </vt:lpstr>
      <vt:lpstr>Particle and rigid body</vt:lpstr>
      <vt:lpstr>Point load</vt:lpstr>
      <vt:lpstr>Principle of Transmissibility of force</vt:lpstr>
      <vt:lpstr>Law of parallelogram of force</vt:lpstr>
      <vt:lpstr>Law of parallelogram of force</vt:lpstr>
      <vt:lpstr>Composition of Forces</vt:lpstr>
      <vt:lpstr>Composition of Forces</vt:lpstr>
      <vt:lpstr>Composition of Forces</vt:lpstr>
      <vt:lpstr>PowerPoint Presentation</vt:lpstr>
      <vt:lpstr>Resolution of Forces:        Into oblique components of forces</vt:lpstr>
      <vt:lpstr>Resolution of Forces:      Into Rectangular coordinates</vt:lpstr>
      <vt:lpstr>Resolution of Forces: in to Rectangular coordinates</vt:lpstr>
      <vt:lpstr>Resolution of Forces: Into Rectangular coordinates</vt:lpstr>
      <vt:lpstr>Numerical on Composition of Forces</vt:lpstr>
      <vt:lpstr>Resolution of Forces (Numericals)</vt:lpstr>
      <vt:lpstr>Resolution of Forces(Numericals)</vt:lpstr>
      <vt:lpstr>Resolution of Forces (Numericals)</vt:lpstr>
      <vt:lpstr>Resolution of Forces (Numericals)</vt:lpstr>
      <vt:lpstr>Resolution of Forces (Numericals)</vt:lpstr>
      <vt:lpstr>Moment of Force</vt:lpstr>
      <vt:lpstr>Moment of Force</vt:lpstr>
      <vt:lpstr>PowerPoint Presentation</vt:lpstr>
      <vt:lpstr>Moment of Force (Numericals)</vt:lpstr>
      <vt:lpstr>Couple</vt:lpstr>
      <vt:lpstr>Properties Couple</vt:lpstr>
      <vt:lpstr>Couple (Numerical)</vt:lpstr>
      <vt:lpstr>Resolution of Concurrent Forces (Numerical)</vt:lpstr>
      <vt:lpstr>Resolution of Concurrent Forces (Numerical)</vt:lpstr>
      <vt:lpstr>Resultant of Concurrent Forces Using Method of Resolution </vt:lpstr>
      <vt:lpstr>Resultant of Concurrent Forces Using Method of Resolution </vt:lpstr>
      <vt:lpstr>Resultant of Concurrent Forces Using Method of Resolution </vt:lpstr>
      <vt:lpstr>Resolution of Concurrent Forces (Numerical)</vt:lpstr>
      <vt:lpstr>Resolution of Concurrent Forces (Numerical)</vt:lpstr>
      <vt:lpstr>Resolution of Concurrent Forces (Numerical)</vt:lpstr>
      <vt:lpstr>Couple (Numerical)</vt:lpstr>
      <vt:lpstr>Numerical on Coplanar Parallel Forces</vt:lpstr>
      <vt:lpstr>PowerPoint Presentation</vt:lpstr>
      <vt:lpstr>Numerical on Coplanar Parallel Forces</vt:lpstr>
      <vt:lpstr>PowerPoint Presentation</vt:lpstr>
      <vt:lpstr>Varignon’s Theorem</vt:lpstr>
      <vt:lpstr>Varignon’s Theorem</vt:lpstr>
      <vt:lpstr>PowerPoint Presentation</vt:lpstr>
      <vt:lpstr>Numerical on Coplanar Non Concurrent – Non Parallel Forces</vt:lpstr>
      <vt:lpstr>PowerPoint Presentation</vt:lpstr>
      <vt:lpstr>PowerPoint Presentation</vt:lpstr>
      <vt:lpstr>PowerPoint Presentation</vt:lpstr>
      <vt:lpstr>PowerPoint Presentation</vt:lpstr>
      <vt:lpstr>Numerical on Coplanar Non Concurrent – Non Parallel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 Rajani</dc:creator>
  <cp:lastModifiedBy>Dhruv Pankhania</cp:lastModifiedBy>
  <cp:revision>364</cp:revision>
  <dcterms:created xsi:type="dcterms:W3CDTF">2020-04-30T07:52:47Z</dcterms:created>
  <dcterms:modified xsi:type="dcterms:W3CDTF">2025-03-05T08:22:55Z</dcterms:modified>
</cp:coreProperties>
</file>